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1" r:id="rId27"/>
    <p:sldId id="283" r:id="rId28"/>
    <p:sldId id="284" r:id="rId29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GB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GB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Fare clic per modificare gli stili del testo dello schema</a:t>
            </a:r>
          </a:p>
          <a:p>
            <a:pPr lvl="1"/>
            <a:r>
              <a:rPr lang="en-GB" smtClean="0"/>
              <a:t>Secondo livello</a:t>
            </a:r>
          </a:p>
          <a:p>
            <a:pPr lvl="2"/>
            <a:r>
              <a:rPr lang="en-GB" smtClean="0"/>
              <a:t>Terzo livello</a:t>
            </a:r>
          </a:p>
          <a:p>
            <a:pPr lvl="3"/>
            <a:r>
              <a:rPr lang="en-GB" smtClean="0"/>
              <a:t>Quarto livello</a:t>
            </a:r>
          </a:p>
          <a:p>
            <a:pPr lvl="4"/>
            <a:r>
              <a:rPr lang="en-GB" smtClean="0"/>
              <a:t>Quinto livello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GB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59BC5945-5209-4EC4-A3CC-A0018684E4F0}" type="slidenum">
              <a:rPr lang="en-GB"/>
              <a:pPr/>
              <a:t>‹N›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C80AE6-360A-4513-9CA2-5EB0633B8F07}" type="slidenum">
              <a:rPr lang="en-GB"/>
              <a:pPr/>
              <a:t>1</a:t>
            </a:fld>
            <a:endParaRPr lang="en-GB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CF21E6-2C4D-41E2-8CE7-12A038C2554D}" type="slidenum">
              <a:rPr lang="en-GB"/>
              <a:pPr/>
              <a:t>2</a:t>
            </a:fld>
            <a:endParaRPr lang="en-GB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711C9B-4703-4E3C-A62A-75F91A35673C}" type="slidenum">
              <a:rPr lang="en-GB"/>
              <a:pPr/>
              <a:t>3</a:t>
            </a:fld>
            <a:endParaRPr lang="en-GB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GB"/>
              <a:t>Fare clic per modificare lo stile del titolo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GB"/>
              <a:t>Fare clic per modificare lo stile del sottotitolo dello schema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827CDFF-56BE-428B-92B7-838221CCF04E}" type="slidenum">
              <a:rPr lang="en-GB"/>
              <a:pPr/>
              <a:t>‹N›</a:t>
            </a:fld>
            <a:endParaRPr lang="en-GB"/>
          </a:p>
        </p:txBody>
      </p:sp>
      <p:sp>
        <p:nvSpPr>
          <p:cNvPr id="5127" name="AutoShape 7"/>
          <p:cNvSpPr>
            <a:spLocks noChangeArrowheads="1"/>
          </p:cNvSpPr>
          <p:nvPr/>
        </p:nvSpPr>
        <p:spPr bwMode="auto">
          <a:xfrm>
            <a:off x="685800" y="2393950"/>
            <a:ext cx="7772400" cy="109538"/>
          </a:xfrm>
          <a:custGeom>
            <a:avLst/>
            <a:gdLst>
              <a:gd name="G0" fmla="+- 618 0 0"/>
            </a:gdLst>
            <a:ahLst/>
            <a:cxnLst>
              <a:cxn ang="0">
                <a:pos x="0" y="0"/>
              </a:cxn>
              <a:cxn ang="0">
                <a:pos x="618" y="0"/>
              </a:cxn>
              <a:cxn ang="0">
                <a:pos x="618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it-IT" sz="2400">
              <a:latin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12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51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B2D630-9282-4990-B3FF-B6A152D4D3E5}" type="slidenum">
              <a:rPr lang="en-GB"/>
              <a:pPr/>
              <a:t>‹N›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10BE69-5496-41D8-BC4D-871C2FFB8DD9}" type="slidenum">
              <a:rPr lang="en-GB"/>
              <a:pPr/>
              <a:t>‹N›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890EBD-86D5-4424-BF8A-EA78A8370EC9}" type="slidenum">
              <a:rPr lang="en-GB"/>
              <a:pPr/>
              <a:t>‹N›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6E3BB3-3E6E-48F7-A673-FE0B3BFEEAEC}" type="slidenum">
              <a:rPr lang="en-GB"/>
              <a:pPr/>
              <a:t>‹N›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DF6CF9-327A-46CD-B914-5B84194F12DA}" type="slidenum">
              <a:rPr lang="en-GB"/>
              <a:pPr/>
              <a:t>‹N›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CAD295-454A-482C-B373-5A64898960AE}" type="slidenum">
              <a:rPr lang="en-GB"/>
              <a:pPr/>
              <a:t>‹N›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6D1BC5-D144-4951-8FB2-9BA763E61C3C}" type="slidenum">
              <a:rPr lang="en-GB"/>
              <a:pPr/>
              <a:t>‹N›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664168-CC61-40C6-99CE-33242132C672}" type="slidenum">
              <a:rPr lang="en-GB"/>
              <a:pPr/>
              <a:t>‹N›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CC03CA-3159-4B85-9D6C-D1F10C825785}" type="slidenum">
              <a:rPr lang="en-GB"/>
              <a:pPr/>
              <a:t>‹N›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C783CD-F352-4C20-B29A-950F1A77F129}" type="slidenum">
              <a:rPr lang="en-GB"/>
              <a:pPr/>
              <a:t>‹N›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Fare clic per modificare lo stile del titolo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Fare clic per modificare gli stili del testo dello schema</a:t>
            </a:r>
          </a:p>
          <a:p>
            <a:pPr lvl="1"/>
            <a:r>
              <a:rPr lang="en-GB" smtClean="0"/>
              <a:t>Secondo livello</a:t>
            </a:r>
          </a:p>
          <a:p>
            <a:pPr lvl="2"/>
            <a:r>
              <a:rPr lang="en-GB" smtClean="0"/>
              <a:t>Terzo livello</a:t>
            </a:r>
          </a:p>
          <a:p>
            <a:pPr lvl="3"/>
            <a:r>
              <a:rPr lang="en-GB" smtClean="0"/>
              <a:t>Quarto livello</a:t>
            </a:r>
          </a:p>
          <a:p>
            <a:pPr lvl="4"/>
            <a:r>
              <a:rPr lang="en-GB" smtClean="0"/>
              <a:t>Quinto livello</a:t>
            </a:r>
          </a:p>
        </p:txBody>
      </p:sp>
      <p:sp>
        <p:nvSpPr>
          <p:cNvPr id="4100" name="AutoShape 4"/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G0" fmla="+- 585 0 0"/>
            </a:gdLst>
            <a:ahLst/>
            <a:cxnLst>
              <a:cxn ang="0">
                <a:pos x="0" y="0"/>
              </a:cxn>
              <a:cxn ang="0">
                <a:pos x="585" y="0"/>
              </a:cxn>
              <a:cxn ang="0">
                <a:pos x="585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it-IT" sz="2400">
              <a:latin typeface="Times New Roman" pitchFamily="18" charset="0"/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en-GB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E56BFE9-D5F6-4ECF-A40C-8DFDFF648C3F}" type="slidenum">
              <a:rPr lang="en-GB"/>
              <a:pPr/>
              <a:t>‹N›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09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09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9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09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09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9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09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09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9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09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09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9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09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09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9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9pPr>
    </p:titleStyle>
    <p:bodyStyle>
      <a:lvl1pPr marL="469900" indent="-4699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304925" indent="-395288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2300">
          <a:solidFill>
            <a:schemeClr val="tx1"/>
          </a:solidFill>
          <a:latin typeface="+mn-lt"/>
        </a:defRPr>
      </a:lvl3pPr>
      <a:lvl4pPr marL="1693863" indent="-3873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939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2800" b="1" dirty="0"/>
              <a:t>The </a:t>
            </a:r>
            <a:r>
              <a:rPr lang="en-GB" sz="2800" b="1" dirty="0" smtClean="0"/>
              <a:t>international governance of </a:t>
            </a:r>
            <a:r>
              <a:rPr lang="en-GB" sz="2800" b="1" dirty="0"/>
              <a:t>knowledge </a:t>
            </a:r>
            <a:r>
              <a:rPr lang="en-GB" sz="2800" b="1" dirty="0" smtClean="0"/>
              <a:t>policies: </a:t>
            </a:r>
            <a:r>
              <a:rPr lang="en-GB" sz="2800" b="1" dirty="0"/>
              <a:t>a survey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85786" y="2928934"/>
            <a:ext cx="7672414" cy="3429024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GB" sz="1800" dirty="0"/>
              <a:t>Joint work of the Centre for Technology, Innovation and Culture (University of Oslo) and of the Research Centre for International Economics (University of Rome </a:t>
            </a:r>
            <a:r>
              <a:rPr lang="en-GB" sz="1800" dirty="0" smtClean="0"/>
              <a:t>“</a:t>
            </a:r>
            <a:r>
              <a:rPr lang="en-GB" sz="1800" dirty="0" err="1" smtClean="0"/>
              <a:t>Sapienza</a:t>
            </a:r>
            <a:r>
              <a:rPr lang="en-GB" sz="1800" dirty="0"/>
              <a:t>”) </a:t>
            </a:r>
            <a:endParaRPr lang="en-GB" sz="1800" dirty="0" smtClean="0"/>
          </a:p>
          <a:p>
            <a:pPr>
              <a:lnSpc>
                <a:spcPct val="80000"/>
              </a:lnSpc>
            </a:pPr>
            <a:endParaRPr lang="en-GB" sz="1600" dirty="0" smtClean="0"/>
          </a:p>
          <a:p>
            <a:pPr>
              <a:lnSpc>
                <a:spcPct val="80000"/>
              </a:lnSpc>
            </a:pPr>
            <a:r>
              <a:rPr lang="en-GB" sz="1600" dirty="0" smtClean="0"/>
              <a:t>Edited by </a:t>
            </a:r>
          </a:p>
          <a:p>
            <a:pPr>
              <a:lnSpc>
                <a:spcPct val="80000"/>
              </a:lnSpc>
            </a:pPr>
            <a:r>
              <a:rPr lang="en-GB" sz="1600" dirty="0" err="1" smtClean="0"/>
              <a:t>Helge</a:t>
            </a:r>
            <a:r>
              <a:rPr lang="en-GB" sz="1600" dirty="0" smtClean="0"/>
              <a:t> </a:t>
            </a:r>
            <a:r>
              <a:rPr lang="en-GB" sz="1600" dirty="0" err="1" smtClean="0"/>
              <a:t>Hveem</a:t>
            </a:r>
            <a:r>
              <a:rPr lang="en-GB" sz="1600" dirty="0" smtClean="0"/>
              <a:t> (University of Oslo) </a:t>
            </a:r>
          </a:p>
          <a:p>
            <a:pPr>
              <a:lnSpc>
                <a:spcPct val="80000"/>
              </a:lnSpc>
            </a:pPr>
            <a:r>
              <a:rPr lang="en-GB" sz="1600" dirty="0" smtClean="0"/>
              <a:t>P. </a:t>
            </a:r>
            <a:r>
              <a:rPr lang="en-GB" sz="1600" dirty="0" err="1" smtClean="0"/>
              <a:t>Lelio</a:t>
            </a:r>
            <a:r>
              <a:rPr lang="en-GB" sz="1600" dirty="0" smtClean="0"/>
              <a:t> </a:t>
            </a:r>
            <a:r>
              <a:rPr lang="en-GB" sz="1600" dirty="0" err="1" smtClean="0"/>
              <a:t>Iapadre</a:t>
            </a:r>
            <a:r>
              <a:rPr lang="en-GB" sz="1600" dirty="0" smtClean="0"/>
              <a:t> (University of L’Aquila, Johns Hopkins University – Bologna </a:t>
            </a:r>
            <a:r>
              <a:rPr lang="en-GB" sz="1600" dirty="0" err="1" smtClean="0"/>
              <a:t>Center</a:t>
            </a:r>
            <a:r>
              <a:rPr lang="en-GB" sz="1600" dirty="0" smtClean="0"/>
              <a:t>, and UNU-CRIS, Bruges)</a:t>
            </a:r>
          </a:p>
          <a:p>
            <a:pPr>
              <a:lnSpc>
                <a:spcPct val="80000"/>
              </a:lnSpc>
            </a:pPr>
            <a:endParaRPr lang="en-GB" sz="1600" dirty="0"/>
          </a:p>
          <a:p>
            <a:pPr>
              <a:lnSpc>
                <a:spcPct val="80000"/>
              </a:lnSpc>
            </a:pPr>
            <a:r>
              <a:rPr lang="en-GB" sz="1600" dirty="0" smtClean="0"/>
              <a:t>Presentation for the 4</a:t>
            </a:r>
            <a:r>
              <a:rPr lang="en-GB" sz="1600" baseline="30000" dirty="0" smtClean="0"/>
              <a:t>th</a:t>
            </a:r>
            <a:r>
              <a:rPr lang="en-GB" sz="1600" dirty="0" smtClean="0"/>
              <a:t> GARNET Annual Conference</a:t>
            </a:r>
          </a:p>
          <a:p>
            <a:pPr>
              <a:lnSpc>
                <a:spcPct val="80000"/>
              </a:lnSpc>
            </a:pPr>
            <a:r>
              <a:rPr lang="en-GB" sz="1600" dirty="0" smtClean="0"/>
              <a:t>Rome, 12 November 2009</a:t>
            </a:r>
            <a:endParaRPr lang="en-GB" sz="1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Motivation and objectives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19125" indent="-619125">
              <a:lnSpc>
                <a:spcPct val="90000"/>
              </a:lnSpc>
            </a:pPr>
            <a:r>
              <a:rPr lang="en-GB" sz="2100" dirty="0"/>
              <a:t>Market and non-market channels of knowledge creation and diffusion are </a:t>
            </a:r>
            <a:r>
              <a:rPr lang="en-GB" sz="2100" dirty="0" smtClean="0"/>
              <a:t>influenced by </a:t>
            </a:r>
            <a:r>
              <a:rPr lang="en-GB" sz="2100" dirty="0"/>
              <a:t>regulatory institutions at the national and international – bilateral, regional or multilateral - level.</a:t>
            </a:r>
          </a:p>
          <a:p>
            <a:pPr marL="619125" indent="-619125">
              <a:lnSpc>
                <a:spcPct val="90000"/>
              </a:lnSpc>
            </a:pPr>
            <a:r>
              <a:rPr lang="en-GB" sz="2100" dirty="0"/>
              <a:t>The survey aims at </a:t>
            </a:r>
          </a:p>
          <a:p>
            <a:pPr marL="1008063" lvl="1" indent="-536575">
              <a:lnSpc>
                <a:spcPct val="90000"/>
              </a:lnSpc>
            </a:pPr>
            <a:r>
              <a:rPr lang="en-GB" sz="2000" dirty="0"/>
              <a:t>identifying the main international institutional structures that regulate the flows of </a:t>
            </a:r>
            <a:r>
              <a:rPr lang="en-GB" sz="2000" dirty="0" smtClean="0"/>
              <a:t>domestic knowledge </a:t>
            </a:r>
            <a:r>
              <a:rPr lang="en-GB" sz="2000" dirty="0"/>
              <a:t>accumulation and </a:t>
            </a:r>
            <a:r>
              <a:rPr lang="en-GB" sz="2000" dirty="0" smtClean="0"/>
              <a:t>its diffusion </a:t>
            </a:r>
            <a:r>
              <a:rPr lang="en-GB" sz="2000" dirty="0"/>
              <a:t>among countries, </a:t>
            </a:r>
          </a:p>
          <a:p>
            <a:pPr marL="1008063" lvl="1" indent="-536575">
              <a:lnSpc>
                <a:spcPct val="90000"/>
              </a:lnSpc>
            </a:pPr>
            <a:r>
              <a:rPr lang="en-GB" sz="2000" dirty="0"/>
              <a:t>providing a description of their characteristics, their similarities and their contrasts, </a:t>
            </a:r>
          </a:p>
          <a:p>
            <a:pPr marL="1008063" lvl="1" indent="-536575">
              <a:lnSpc>
                <a:spcPct val="90000"/>
              </a:lnSpc>
            </a:pPr>
            <a:r>
              <a:rPr lang="en-GB" sz="2000" dirty="0" smtClean="0"/>
              <a:t>assessing the functionality of the multi-level international governance of knowledge policies. </a:t>
            </a:r>
            <a:endParaRPr lang="en-GB" sz="2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Contents</a:t>
            </a:r>
            <a:endParaRPr lang="en-GB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19125" indent="-619125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GB" sz="1900" dirty="0" smtClean="0"/>
              <a:t>Introduction</a:t>
            </a:r>
          </a:p>
          <a:p>
            <a:pPr marL="619125" indent="-619125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GB" sz="1900" dirty="0" smtClean="0"/>
              <a:t>Conceptual overview</a:t>
            </a:r>
          </a:p>
          <a:p>
            <a:pPr marL="1057275" lvl="1" indent="-619125">
              <a:lnSpc>
                <a:spcPct val="80000"/>
              </a:lnSpc>
              <a:buFont typeface="+mj-lt"/>
              <a:buAutoNum type="alphaLcPeriod"/>
            </a:pPr>
            <a:r>
              <a:rPr lang="en-GB" sz="1500" dirty="0" smtClean="0"/>
              <a:t>The international governance of knowledge activities (</a:t>
            </a:r>
            <a:r>
              <a:rPr lang="en-GB" sz="1500" dirty="0" err="1" smtClean="0"/>
              <a:t>Helge</a:t>
            </a:r>
            <a:r>
              <a:rPr lang="en-GB" sz="1500" dirty="0" smtClean="0"/>
              <a:t> </a:t>
            </a:r>
            <a:r>
              <a:rPr lang="en-GB" sz="1500" dirty="0" err="1" smtClean="0"/>
              <a:t>Hveem</a:t>
            </a:r>
            <a:r>
              <a:rPr lang="en-GB" sz="1500" dirty="0" smtClean="0"/>
              <a:t>)</a:t>
            </a:r>
          </a:p>
          <a:p>
            <a:pPr marL="1057275" lvl="1" indent="-619125">
              <a:lnSpc>
                <a:spcPct val="80000"/>
              </a:lnSpc>
              <a:buFont typeface="+mj-lt"/>
              <a:buAutoNum type="alphaLcPeriod"/>
            </a:pPr>
            <a:r>
              <a:rPr lang="en-GB" sz="1500" dirty="0" smtClean="0"/>
              <a:t>Knowledge accumulation and international knowledge transfers (Luca </a:t>
            </a:r>
            <a:r>
              <a:rPr lang="en-GB" sz="1500" dirty="0" err="1" smtClean="0"/>
              <a:t>Spinesi</a:t>
            </a:r>
            <a:r>
              <a:rPr lang="en-GB" sz="1500" dirty="0" smtClean="0"/>
              <a:t>)</a:t>
            </a:r>
            <a:endParaRPr lang="en-GB" sz="1500" dirty="0"/>
          </a:p>
          <a:p>
            <a:pPr marL="619125" indent="-619125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GB" sz="1900" dirty="0"/>
              <a:t>Knowledge </a:t>
            </a:r>
            <a:r>
              <a:rPr lang="en-GB" sz="1900" dirty="0" smtClean="0"/>
              <a:t>accumulation processes</a:t>
            </a:r>
            <a:endParaRPr lang="en-GB" sz="1900" dirty="0"/>
          </a:p>
          <a:p>
            <a:pPr marL="1057275" lvl="1" indent="-619125">
              <a:lnSpc>
                <a:spcPct val="80000"/>
              </a:lnSpc>
              <a:buFont typeface="+mj-lt"/>
              <a:buAutoNum type="alphaLcPeriod"/>
            </a:pPr>
            <a:r>
              <a:rPr lang="en-GB" sz="1500" dirty="0"/>
              <a:t>Education (Carl </a:t>
            </a:r>
            <a:r>
              <a:rPr lang="en-GB" sz="1500" dirty="0" err="1"/>
              <a:t>Henrik</a:t>
            </a:r>
            <a:r>
              <a:rPr lang="en-GB" sz="1500" dirty="0"/>
              <a:t> </a:t>
            </a:r>
            <a:r>
              <a:rPr lang="en-GB" sz="1500" dirty="0" err="1"/>
              <a:t>Knutsen</a:t>
            </a:r>
            <a:r>
              <a:rPr lang="en-GB" sz="1500" dirty="0"/>
              <a:t>)</a:t>
            </a:r>
          </a:p>
          <a:p>
            <a:pPr marL="1057275" lvl="1" indent="-619125">
              <a:lnSpc>
                <a:spcPct val="80000"/>
              </a:lnSpc>
              <a:buFont typeface="+mj-lt"/>
              <a:buAutoNum type="alphaLcPeriod"/>
            </a:pPr>
            <a:r>
              <a:rPr lang="en-GB" sz="1500" dirty="0"/>
              <a:t>Research (Carl </a:t>
            </a:r>
            <a:r>
              <a:rPr lang="en-GB" sz="1500" dirty="0" err="1"/>
              <a:t>Henrik</a:t>
            </a:r>
            <a:r>
              <a:rPr lang="en-GB" sz="1500" dirty="0"/>
              <a:t> </a:t>
            </a:r>
            <a:r>
              <a:rPr lang="en-GB" sz="1500" dirty="0" err="1"/>
              <a:t>Knutsen</a:t>
            </a:r>
            <a:r>
              <a:rPr lang="en-GB" sz="1500" dirty="0"/>
              <a:t>)</a:t>
            </a:r>
          </a:p>
          <a:p>
            <a:pPr marL="1057275" lvl="1" indent="-619125">
              <a:lnSpc>
                <a:spcPct val="80000"/>
              </a:lnSpc>
              <a:buFont typeface="+mj-lt"/>
              <a:buAutoNum type="alphaLcPeriod"/>
            </a:pPr>
            <a:r>
              <a:rPr lang="en-GB" sz="1500" dirty="0"/>
              <a:t>Innovation (Cristina </a:t>
            </a:r>
            <a:r>
              <a:rPr lang="en-GB" sz="1500" dirty="0" err="1"/>
              <a:t>Castelli</a:t>
            </a:r>
            <a:r>
              <a:rPr lang="en-GB" sz="1500" dirty="0"/>
              <a:t>)</a:t>
            </a:r>
          </a:p>
          <a:p>
            <a:pPr marL="619125" indent="-619125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GB" sz="1900" dirty="0"/>
              <a:t>International knowledge diffusion </a:t>
            </a:r>
            <a:r>
              <a:rPr lang="en-GB" sz="1900" dirty="0" smtClean="0"/>
              <a:t>processes</a:t>
            </a:r>
            <a:endParaRPr lang="en-GB" sz="1900" dirty="0"/>
          </a:p>
          <a:p>
            <a:pPr marL="1057275" lvl="1" indent="-619125">
              <a:lnSpc>
                <a:spcPct val="80000"/>
              </a:lnSpc>
              <a:buFont typeface="+mj-lt"/>
              <a:buAutoNum type="alphaLcPeriod"/>
            </a:pPr>
            <a:r>
              <a:rPr lang="en-GB" sz="1500" dirty="0"/>
              <a:t>Open flow of ideas (Carl </a:t>
            </a:r>
            <a:r>
              <a:rPr lang="en-GB" sz="1500" dirty="0" err="1"/>
              <a:t>Henrik</a:t>
            </a:r>
            <a:r>
              <a:rPr lang="en-GB" sz="1500" dirty="0"/>
              <a:t> </a:t>
            </a:r>
            <a:r>
              <a:rPr lang="en-GB" sz="1500" dirty="0" err="1"/>
              <a:t>Knutsen</a:t>
            </a:r>
            <a:r>
              <a:rPr lang="en-GB" sz="1500" dirty="0"/>
              <a:t>)</a:t>
            </a:r>
          </a:p>
          <a:p>
            <a:pPr marL="1057275" lvl="1" indent="-619125">
              <a:lnSpc>
                <a:spcPct val="80000"/>
              </a:lnSpc>
              <a:buFont typeface="+mj-lt"/>
              <a:buAutoNum type="alphaLcPeriod"/>
            </a:pPr>
            <a:r>
              <a:rPr lang="en-GB" sz="1500" dirty="0"/>
              <a:t>Co-operation on knowledge activities (</a:t>
            </a:r>
            <a:r>
              <a:rPr lang="en-GB" sz="1500" dirty="0" err="1"/>
              <a:t>Helge</a:t>
            </a:r>
            <a:r>
              <a:rPr lang="en-GB" sz="1500" dirty="0"/>
              <a:t> </a:t>
            </a:r>
            <a:r>
              <a:rPr lang="en-GB" sz="1500" dirty="0" err="1"/>
              <a:t>Hveem</a:t>
            </a:r>
            <a:r>
              <a:rPr lang="en-GB" sz="1500" dirty="0"/>
              <a:t> and Carl </a:t>
            </a:r>
            <a:r>
              <a:rPr lang="en-GB" sz="1500" dirty="0" err="1"/>
              <a:t>Henrik</a:t>
            </a:r>
            <a:r>
              <a:rPr lang="en-GB" sz="1500" dirty="0"/>
              <a:t> </a:t>
            </a:r>
            <a:r>
              <a:rPr lang="en-GB" sz="1500" dirty="0" err="1"/>
              <a:t>Knutsen</a:t>
            </a:r>
            <a:r>
              <a:rPr lang="en-GB" sz="1500" dirty="0"/>
              <a:t>)</a:t>
            </a:r>
          </a:p>
          <a:p>
            <a:pPr marL="1057275" lvl="1" indent="-619125">
              <a:lnSpc>
                <a:spcPct val="80000"/>
              </a:lnSpc>
              <a:buFont typeface="+mj-lt"/>
              <a:buAutoNum type="alphaLcPeriod"/>
            </a:pPr>
            <a:r>
              <a:rPr lang="en-GB" sz="1500" dirty="0"/>
              <a:t>Migration (Cristina </a:t>
            </a:r>
            <a:r>
              <a:rPr lang="en-GB" sz="1500" dirty="0" err="1"/>
              <a:t>Castelli</a:t>
            </a:r>
            <a:r>
              <a:rPr lang="en-GB" sz="1500" dirty="0"/>
              <a:t> and </a:t>
            </a:r>
            <a:r>
              <a:rPr lang="en-GB" sz="1500" dirty="0" err="1"/>
              <a:t>Lelio</a:t>
            </a:r>
            <a:r>
              <a:rPr lang="en-GB" sz="1500" dirty="0"/>
              <a:t> </a:t>
            </a:r>
            <a:r>
              <a:rPr lang="en-GB" sz="1500" dirty="0" err="1"/>
              <a:t>Iapadre</a:t>
            </a:r>
            <a:r>
              <a:rPr lang="en-GB" sz="1500" dirty="0"/>
              <a:t>)</a:t>
            </a:r>
          </a:p>
          <a:p>
            <a:pPr marL="1057275" lvl="1" indent="-619125">
              <a:lnSpc>
                <a:spcPct val="80000"/>
              </a:lnSpc>
              <a:buFont typeface="+mj-lt"/>
              <a:buAutoNum type="alphaLcPeriod"/>
            </a:pPr>
            <a:r>
              <a:rPr lang="en-GB" sz="1500" dirty="0"/>
              <a:t>Foreign direct investment (Luca de </a:t>
            </a:r>
            <a:r>
              <a:rPr lang="en-GB" sz="1500" dirty="0" err="1"/>
              <a:t>Benedictis</a:t>
            </a:r>
            <a:r>
              <a:rPr lang="en-GB" sz="1500" dirty="0"/>
              <a:t> and Luca </a:t>
            </a:r>
            <a:r>
              <a:rPr lang="en-GB" sz="1500" dirty="0" err="1"/>
              <a:t>Spinesi</a:t>
            </a:r>
            <a:r>
              <a:rPr lang="en-GB" sz="1500" dirty="0"/>
              <a:t>)</a:t>
            </a:r>
          </a:p>
          <a:p>
            <a:pPr marL="1057275" lvl="1" indent="-619125">
              <a:lnSpc>
                <a:spcPct val="80000"/>
              </a:lnSpc>
              <a:buFont typeface="+mj-lt"/>
              <a:buAutoNum type="alphaLcPeriod"/>
            </a:pPr>
            <a:r>
              <a:rPr lang="en-GB" sz="1500" dirty="0"/>
              <a:t>Trade in goods and services (Cristina </a:t>
            </a:r>
            <a:r>
              <a:rPr lang="en-GB" sz="1500" dirty="0" err="1"/>
              <a:t>Castelli</a:t>
            </a:r>
            <a:r>
              <a:rPr lang="en-GB" sz="1500" dirty="0"/>
              <a:t>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Outline of survey chapters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GB" sz="3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Concepts </a:t>
            </a:r>
            <a:r>
              <a:rPr lang="en-GB" sz="3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definitions</a:t>
            </a:r>
            <a:endParaRPr lang="it-IT" sz="3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GB" sz="3200" dirty="0"/>
              <a:t>O</a:t>
            </a:r>
            <a:r>
              <a:rPr lang="en-GB" sz="3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verview </a:t>
            </a:r>
            <a:r>
              <a:rPr lang="en-GB" sz="3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relevant national policies</a:t>
            </a:r>
            <a:endParaRPr lang="it-IT" sz="3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GB" sz="3200" dirty="0" smtClean="0"/>
              <a:t>I</a:t>
            </a:r>
            <a:r>
              <a:rPr lang="en-GB" sz="3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nternational </a:t>
            </a:r>
            <a:r>
              <a:rPr lang="en-GB" sz="3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institutions</a:t>
            </a:r>
            <a:endParaRPr lang="it-IT" sz="3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en-GB" sz="2800" dirty="0">
                <a:solidFill>
                  <a:schemeClr val="tx1"/>
                </a:solidFill>
                <a:latin typeface="+mn-lt"/>
              </a:rPr>
              <a:t>bilateral</a:t>
            </a:r>
            <a:endParaRPr lang="it-IT" sz="2800" dirty="0">
              <a:solidFill>
                <a:schemeClr val="tx1"/>
              </a:solidFill>
              <a:latin typeface="+mn-lt"/>
            </a:endParaRPr>
          </a:p>
          <a:p>
            <a:pPr lvl="1"/>
            <a:r>
              <a:rPr lang="en-GB" sz="2800" dirty="0">
                <a:solidFill>
                  <a:schemeClr val="tx1"/>
                </a:solidFill>
                <a:latin typeface="+mn-lt"/>
              </a:rPr>
              <a:t>regional</a:t>
            </a:r>
            <a:endParaRPr lang="it-IT" sz="2800" dirty="0">
              <a:solidFill>
                <a:schemeClr val="tx1"/>
              </a:solidFill>
              <a:latin typeface="+mn-lt"/>
            </a:endParaRPr>
          </a:p>
          <a:p>
            <a:pPr lvl="1"/>
            <a:r>
              <a:rPr lang="en-GB" sz="2800" dirty="0">
                <a:solidFill>
                  <a:schemeClr val="tx1"/>
                </a:solidFill>
                <a:latin typeface="+mn-lt"/>
              </a:rPr>
              <a:t>multilateral</a:t>
            </a:r>
            <a:endParaRPr lang="it-IT" sz="2800" dirty="0">
              <a:solidFill>
                <a:schemeClr val="tx1"/>
              </a:solidFill>
              <a:latin typeface="+mn-lt"/>
            </a:endParaRPr>
          </a:p>
          <a:p>
            <a:pPr lvl="0"/>
            <a:r>
              <a:rPr lang="en-GB" sz="3200" dirty="0" smtClean="0"/>
              <a:t>G</a:t>
            </a:r>
            <a:r>
              <a:rPr lang="en-GB" sz="3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overnance </a:t>
            </a:r>
            <a:r>
              <a:rPr lang="en-GB" sz="3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system: the interplay between different jurisdictional levels</a:t>
            </a:r>
            <a:endParaRPr lang="it-IT" sz="3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GB" sz="3200" dirty="0" smtClean="0"/>
              <a:t>C</a:t>
            </a:r>
            <a:r>
              <a:rPr lang="en-GB" sz="3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onclusions</a:t>
            </a:r>
            <a:r>
              <a:rPr lang="en-GB" sz="3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it-IT" sz="3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Education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 smtClean="0"/>
              <a:t>Focus on higher education</a:t>
            </a:r>
          </a:p>
          <a:p>
            <a:r>
              <a:rPr lang="en-GB" dirty="0" smtClean="0"/>
              <a:t>International integration in higher education</a:t>
            </a:r>
          </a:p>
          <a:p>
            <a:pPr lvl="1"/>
            <a:r>
              <a:rPr lang="en-GB" dirty="0" smtClean="0"/>
              <a:t>Mobility of students and teachers</a:t>
            </a:r>
          </a:p>
          <a:p>
            <a:pPr lvl="1"/>
            <a:r>
              <a:rPr lang="en-GB" dirty="0" smtClean="0"/>
              <a:t>Foreign affiliates of universities and provision of on-line courses</a:t>
            </a:r>
          </a:p>
          <a:p>
            <a:r>
              <a:rPr lang="en-GB" dirty="0" smtClean="0"/>
              <a:t>Regulatory convergence promoted by international institutions</a:t>
            </a:r>
          </a:p>
          <a:p>
            <a:pPr lvl="1"/>
            <a:r>
              <a:rPr lang="en-GB" dirty="0" smtClean="0"/>
              <a:t>Diffusion of best practices (peer review and country rankings)</a:t>
            </a:r>
          </a:p>
          <a:p>
            <a:pPr lvl="1"/>
            <a:r>
              <a:rPr lang="en-GB" dirty="0" smtClean="0"/>
              <a:t>International standards on quality assurance and accreditation systems</a:t>
            </a:r>
          </a:p>
          <a:p>
            <a:pPr lvl="2"/>
            <a:r>
              <a:rPr lang="en-GB" dirty="0" smtClean="0"/>
              <a:t>Improving national systems</a:t>
            </a:r>
          </a:p>
          <a:p>
            <a:pPr lvl="2"/>
            <a:r>
              <a:rPr lang="en-GB" dirty="0" smtClean="0"/>
              <a:t>Facilitating international mobility of students and workers</a:t>
            </a:r>
          </a:p>
          <a:p>
            <a:pPr lvl="1"/>
            <a:r>
              <a:rPr lang="en-GB" dirty="0" smtClean="0"/>
              <a:t>Possible enforcement problems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Education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Perceived trade-off between national policies and international integration</a:t>
            </a:r>
          </a:p>
          <a:p>
            <a:pPr lvl="1"/>
            <a:r>
              <a:rPr lang="en-GB" dirty="0" smtClean="0"/>
              <a:t>National policies</a:t>
            </a:r>
          </a:p>
          <a:p>
            <a:pPr lvl="2"/>
            <a:r>
              <a:rPr lang="en-GB" dirty="0" smtClean="0"/>
              <a:t>Education, growth, and societal progress</a:t>
            </a:r>
          </a:p>
          <a:p>
            <a:pPr lvl="2"/>
            <a:r>
              <a:rPr lang="en-GB" dirty="0" smtClean="0"/>
              <a:t>Protecting cultural identities</a:t>
            </a:r>
          </a:p>
          <a:p>
            <a:pPr lvl="2"/>
            <a:r>
              <a:rPr lang="en-GB" dirty="0" smtClean="0"/>
              <a:t>Attracting foreign students and hindering “brain drain”</a:t>
            </a:r>
          </a:p>
          <a:p>
            <a:pPr lvl="1"/>
            <a:r>
              <a:rPr lang="en-GB" dirty="0" smtClean="0"/>
              <a:t>International integration policies</a:t>
            </a:r>
          </a:p>
          <a:p>
            <a:pPr lvl="2"/>
            <a:r>
              <a:rPr lang="en-US" dirty="0" smtClean="0"/>
              <a:t>Bilateral or regional preferential agreements </a:t>
            </a:r>
          </a:p>
          <a:p>
            <a:pPr lvl="2"/>
            <a:r>
              <a:rPr lang="en-US" dirty="0" smtClean="0"/>
              <a:t>Non-discriminatory trade and FDI </a:t>
            </a:r>
            <a:r>
              <a:rPr lang="en-US" dirty="0" err="1" smtClean="0"/>
              <a:t>liberalisation</a:t>
            </a:r>
            <a:r>
              <a:rPr lang="en-US" dirty="0" smtClean="0"/>
              <a:t> in the WTO context</a:t>
            </a:r>
          </a:p>
          <a:p>
            <a:pPr lvl="2"/>
            <a:r>
              <a:rPr lang="en-US" dirty="0" smtClean="0"/>
              <a:t>Other multilateral cooperation initiatives, such as the OECD-UNESCO Guidelines for Quality Provision in Cross-border Higher Education</a:t>
            </a:r>
            <a:endParaRPr lang="en-GB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Education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International governance: the prospects</a:t>
            </a:r>
          </a:p>
          <a:p>
            <a:pPr lvl="1"/>
            <a:r>
              <a:rPr lang="en-GB" dirty="0" smtClean="0"/>
              <a:t>Increasing international integration</a:t>
            </a:r>
          </a:p>
          <a:p>
            <a:pPr lvl="1"/>
            <a:r>
              <a:rPr lang="en-GB" smtClean="0"/>
              <a:t>Problems of </a:t>
            </a:r>
            <a:r>
              <a:rPr lang="en-GB" dirty="0" smtClean="0"/>
              <a:t>WTO negotiations</a:t>
            </a:r>
          </a:p>
          <a:p>
            <a:pPr lvl="1"/>
            <a:r>
              <a:rPr lang="en-GB" dirty="0" smtClean="0"/>
              <a:t>The role of regional integration</a:t>
            </a:r>
          </a:p>
          <a:p>
            <a:pPr lvl="2"/>
            <a:r>
              <a:rPr lang="en-GB" dirty="0" smtClean="0"/>
              <a:t>The Bologna process model</a:t>
            </a:r>
          </a:p>
          <a:p>
            <a:pPr lvl="2"/>
            <a:r>
              <a:rPr lang="en-GB" dirty="0" smtClean="0"/>
              <a:t>An alternative to WTO integration?</a:t>
            </a:r>
          </a:p>
          <a:p>
            <a:pPr lvl="3"/>
            <a:r>
              <a:rPr lang="en-GB" dirty="0" smtClean="0"/>
              <a:t>Competition among different regional systems</a:t>
            </a:r>
          </a:p>
          <a:p>
            <a:pPr lvl="3"/>
            <a:r>
              <a:rPr lang="en-GB" dirty="0" smtClean="0"/>
              <a:t>Facilitation of multilateral negotiations</a:t>
            </a:r>
          </a:p>
          <a:p>
            <a:pPr lvl="2"/>
            <a:endParaRPr lang="en-GB" dirty="0" smtClean="0"/>
          </a:p>
          <a:p>
            <a:pPr lvl="1"/>
            <a:endParaRPr lang="en-GB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Research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3200" dirty="0" smtClean="0"/>
              <a:t>International cooperation in the global research community</a:t>
            </a:r>
          </a:p>
          <a:p>
            <a:r>
              <a:rPr lang="en-GB" sz="3200" dirty="0" smtClean="0"/>
              <a:t>The role of international institutions in producing comparable data and analysis</a:t>
            </a:r>
          </a:p>
          <a:p>
            <a:pPr lvl="1"/>
            <a:r>
              <a:rPr lang="en-GB" sz="2800" dirty="0" smtClean="0"/>
              <a:t>Statistics as a global public good</a:t>
            </a:r>
          </a:p>
          <a:p>
            <a:pPr lvl="1"/>
            <a:r>
              <a:rPr lang="en-GB" sz="2800" dirty="0" smtClean="0"/>
              <a:t>Statistics, knowledge and policies: the </a:t>
            </a:r>
            <a:r>
              <a:rPr lang="en-GB" sz="2800" b="1" dirty="0" smtClean="0"/>
              <a:t>Global Project on Measuring the Progress of Societies</a:t>
            </a:r>
            <a:endParaRPr lang="en-GB" sz="2800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Research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2800" dirty="0" smtClean="0"/>
              <a:t>The role of intellectual property protection</a:t>
            </a:r>
          </a:p>
          <a:p>
            <a:pPr lvl="1"/>
            <a:r>
              <a:rPr lang="en-GB" sz="2400" dirty="0" smtClean="0"/>
              <a:t>Intellectual property protection is more relevant for business innovation than for basic research, which relies on free access to existing knowledge</a:t>
            </a:r>
          </a:p>
          <a:p>
            <a:pPr lvl="1"/>
            <a:r>
              <a:rPr lang="en-GB" sz="2400" dirty="0" smtClean="0"/>
              <a:t>The distinction between research and innovation is blurred</a:t>
            </a:r>
          </a:p>
          <a:p>
            <a:pPr lvl="1"/>
            <a:r>
              <a:rPr lang="en-GB" sz="2400" dirty="0" smtClean="0"/>
              <a:t>National and international institutions protecting intellectual property can affect basic research</a:t>
            </a:r>
          </a:p>
          <a:p>
            <a:pPr lvl="1"/>
            <a:r>
              <a:rPr lang="en-GB" sz="2400" dirty="0" smtClean="0"/>
              <a:t>A possible trade-off between public expenditure and intellectual property protection in the finance of research</a:t>
            </a:r>
          </a:p>
          <a:p>
            <a:pPr lvl="1"/>
            <a:endParaRPr lang="en-GB" sz="2400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Research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sz="2800" dirty="0" smtClean="0"/>
              <a:t>International governance: the prospects</a:t>
            </a:r>
          </a:p>
          <a:p>
            <a:pPr lvl="1"/>
            <a:r>
              <a:rPr lang="en-GB" sz="2400" dirty="0" smtClean="0"/>
              <a:t>Multilateral coordination of intellectual property policies could be beneficial, provided that national differences are duly taken into account</a:t>
            </a:r>
          </a:p>
          <a:p>
            <a:pPr lvl="1"/>
            <a:r>
              <a:rPr lang="en-GB" sz="2400" dirty="0" smtClean="0"/>
              <a:t>Spontaneous cooperation among national and regional authorities is already occurring</a:t>
            </a:r>
          </a:p>
          <a:p>
            <a:pPr lvl="1"/>
            <a:r>
              <a:rPr lang="en-GB" sz="2400" dirty="0" smtClean="0"/>
              <a:t>Regional integration can help, provided that regional organisations succeed in coordinating their own members</a:t>
            </a:r>
          </a:p>
          <a:p>
            <a:pPr lvl="1"/>
            <a:r>
              <a:rPr lang="en-GB" sz="2400" dirty="0" smtClean="0"/>
              <a:t>National regulatory approaches remain different (e.g.: patents on basic research)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Innovation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National policies</a:t>
            </a:r>
          </a:p>
          <a:p>
            <a:pPr lvl="1"/>
            <a:r>
              <a:rPr lang="en-GB" dirty="0" smtClean="0"/>
              <a:t>Subsidies and other measures aimed at supporting business investment in innovation</a:t>
            </a:r>
          </a:p>
          <a:p>
            <a:pPr lvl="1"/>
            <a:r>
              <a:rPr lang="en-GB" dirty="0" smtClean="0"/>
              <a:t>Regulations shaping the context in which firms undertake innovation: the intellectual property regime</a:t>
            </a:r>
          </a:p>
          <a:p>
            <a:r>
              <a:rPr lang="en-GB" dirty="0" smtClean="0"/>
              <a:t>The role of international institutions</a:t>
            </a:r>
          </a:p>
          <a:p>
            <a:pPr lvl="1"/>
            <a:r>
              <a:rPr lang="en-GB" dirty="0" smtClean="0"/>
              <a:t>Constraining the competition among national support measures</a:t>
            </a:r>
          </a:p>
          <a:p>
            <a:pPr lvl="1"/>
            <a:r>
              <a:rPr lang="en-GB" dirty="0" smtClean="0"/>
              <a:t>Facilitating regulatory cooperation</a:t>
            </a:r>
            <a:endParaRPr lang="en-GB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Innovation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A stronger international regime of intellectual property?</a:t>
            </a:r>
          </a:p>
          <a:p>
            <a:r>
              <a:rPr lang="en-GB" dirty="0" smtClean="0"/>
              <a:t>Expected benefits</a:t>
            </a:r>
          </a:p>
          <a:p>
            <a:pPr lvl="1"/>
            <a:r>
              <a:rPr lang="en-GB" dirty="0" smtClean="0"/>
              <a:t>Promoting investment in innovative activities</a:t>
            </a:r>
          </a:p>
          <a:p>
            <a:pPr lvl="1"/>
            <a:r>
              <a:rPr lang="en-GB" dirty="0" smtClean="0"/>
              <a:t>Creating a market for knowledge transfers</a:t>
            </a:r>
          </a:p>
          <a:p>
            <a:pPr lvl="1"/>
            <a:r>
              <a:rPr lang="en-GB" dirty="0" smtClean="0"/>
              <a:t>Keeping pace with the increasingly global scope of business activities</a:t>
            </a:r>
          </a:p>
          <a:p>
            <a:r>
              <a:rPr lang="en-GB" dirty="0" smtClean="0"/>
              <a:t>Expected costs</a:t>
            </a:r>
          </a:p>
          <a:p>
            <a:pPr lvl="1"/>
            <a:r>
              <a:rPr lang="en-GB" dirty="0" smtClean="0"/>
              <a:t>Excessive monopoly power granted to protected firms</a:t>
            </a:r>
          </a:p>
          <a:p>
            <a:pPr lvl="1"/>
            <a:r>
              <a:rPr lang="en-GB" dirty="0" smtClean="0"/>
              <a:t>Increased costs of sequential innovation in new technology fields</a:t>
            </a:r>
          </a:p>
          <a:p>
            <a:pPr lvl="1"/>
            <a:r>
              <a:rPr lang="en-GB" dirty="0" smtClean="0"/>
              <a:t>Distributive problems within and across countries </a:t>
            </a:r>
            <a:endParaRPr lang="en-GB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Innovation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/>
              <a:t>Differences in national policies</a:t>
            </a:r>
          </a:p>
          <a:p>
            <a:pPr lvl="1"/>
            <a:r>
              <a:rPr lang="en-GB" dirty="0" smtClean="0"/>
              <a:t>Range and intensity of subsidies and support measures</a:t>
            </a:r>
          </a:p>
          <a:p>
            <a:pPr lvl="1"/>
            <a:r>
              <a:rPr lang="en-GB" dirty="0" smtClean="0"/>
              <a:t>Choice of intellectual property protection tools</a:t>
            </a:r>
          </a:p>
          <a:p>
            <a:pPr lvl="2"/>
            <a:r>
              <a:rPr lang="en-GB" dirty="0" smtClean="0"/>
              <a:t>Patents vs. trade secrets</a:t>
            </a:r>
          </a:p>
          <a:p>
            <a:pPr lvl="2"/>
            <a:r>
              <a:rPr lang="en-GB" dirty="0" smtClean="0"/>
              <a:t>Copyrights or plant breeders’ rights vs. patents</a:t>
            </a:r>
          </a:p>
          <a:p>
            <a:pPr lvl="1"/>
            <a:r>
              <a:rPr lang="en-GB" dirty="0" smtClean="0"/>
              <a:t>Substantive requirements for patents (patentable subject matter, novelty, inventive step, industrial applicability)</a:t>
            </a:r>
          </a:p>
          <a:p>
            <a:pPr lvl="1"/>
            <a:r>
              <a:rPr lang="en-GB" dirty="0" smtClean="0"/>
              <a:t>Procedural aspects (term for disclosing information; criteria to establish who is the first to invent)</a:t>
            </a:r>
          </a:p>
          <a:p>
            <a:endParaRPr lang="en-GB" dirty="0" smtClean="0"/>
          </a:p>
          <a:p>
            <a:pPr lvl="1"/>
            <a:endParaRPr lang="en-GB" dirty="0"/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Innovation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Regional integration</a:t>
            </a:r>
          </a:p>
          <a:p>
            <a:pPr lvl="1"/>
            <a:r>
              <a:rPr lang="en-GB" dirty="0" smtClean="0"/>
              <a:t>The EU model</a:t>
            </a:r>
          </a:p>
          <a:p>
            <a:pPr lvl="1"/>
            <a:r>
              <a:rPr lang="en-GB" dirty="0" smtClean="0"/>
              <a:t>Harmonisation of procedural and substantive aspects of national regulations</a:t>
            </a:r>
          </a:p>
          <a:p>
            <a:pPr lvl="1"/>
            <a:r>
              <a:rPr lang="en-GB" dirty="0" smtClean="0"/>
              <a:t>Regional offices administering a bundle of national rights</a:t>
            </a:r>
          </a:p>
          <a:p>
            <a:r>
              <a:rPr lang="en-GB" dirty="0" smtClean="0"/>
              <a:t>Multilateral integration</a:t>
            </a:r>
          </a:p>
          <a:p>
            <a:pPr lvl="1"/>
            <a:r>
              <a:rPr lang="en-GB" dirty="0" smtClean="0"/>
              <a:t>Limitations to trade-distorting subsidies to innovation</a:t>
            </a:r>
          </a:p>
          <a:p>
            <a:pPr lvl="1"/>
            <a:r>
              <a:rPr lang="en-GB" dirty="0" smtClean="0"/>
              <a:t>Harmonization of intellectual property protection (TRIPs)</a:t>
            </a:r>
            <a:endParaRPr lang="en-GB" dirty="0"/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Innovation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International governance: the prospects</a:t>
            </a:r>
          </a:p>
          <a:p>
            <a:pPr lvl="1"/>
            <a:r>
              <a:rPr lang="en-GB" dirty="0" smtClean="0"/>
              <a:t>The national “policy space” left by multilateral institutions is being eroded by bilateral agreements</a:t>
            </a:r>
          </a:p>
          <a:p>
            <a:pPr lvl="1"/>
            <a:r>
              <a:rPr lang="en-GB" dirty="0" smtClean="0"/>
              <a:t>Multilateral harmonisation of procedures can favour market integration by reducing transaction costs</a:t>
            </a:r>
          </a:p>
          <a:p>
            <a:pPr lvl="1"/>
            <a:r>
              <a:rPr lang="en-GB" dirty="0" smtClean="0"/>
              <a:t>Harmonisation of substantive rules could lead to neglect differences in development needs</a:t>
            </a:r>
          </a:p>
          <a:p>
            <a:pPr lvl="1"/>
            <a:r>
              <a:rPr lang="en-GB" dirty="0" smtClean="0"/>
              <a:t>Regional integration among countries at similar levels of development could be a better option</a:t>
            </a:r>
          </a:p>
          <a:p>
            <a:pPr lvl="1"/>
            <a:r>
              <a:rPr lang="en-GB" dirty="0" smtClean="0"/>
              <a:t>The surveillance role of multilateral institutions (WIPO and WTO) remains fundamental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Open flow of ideas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3200" dirty="0" smtClean="0"/>
              <a:t>Knowledge as a public good</a:t>
            </a:r>
          </a:p>
          <a:p>
            <a:r>
              <a:rPr lang="en-GB" sz="3200" dirty="0" smtClean="0"/>
              <a:t>Barriers to the free circulation of knowledge across countries are stronger than domestically</a:t>
            </a:r>
          </a:p>
          <a:p>
            <a:r>
              <a:rPr lang="en-GB" sz="3200" dirty="0" smtClean="0"/>
              <a:t>International institutions can help reducing these barriers</a:t>
            </a:r>
          </a:p>
          <a:p>
            <a:r>
              <a:rPr lang="en-GB" sz="3200" dirty="0" smtClean="0"/>
              <a:t>Crucial role of the communication system</a:t>
            </a:r>
          </a:p>
          <a:p>
            <a:endParaRPr lang="en-GB" sz="3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Open flow of ideas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sz="3200" dirty="0" smtClean="0"/>
              <a:t>International governance: the prospects</a:t>
            </a:r>
          </a:p>
          <a:p>
            <a:pPr lvl="1"/>
            <a:r>
              <a:rPr lang="en-GB" sz="2800" dirty="0" smtClean="0"/>
              <a:t>Bilateral and regional cooperation is well developed</a:t>
            </a:r>
          </a:p>
          <a:p>
            <a:pPr lvl="1"/>
            <a:r>
              <a:rPr lang="en-GB" sz="2800" dirty="0" smtClean="0"/>
              <a:t>The multilateral level is the most appropriate to agree and implement communication standards</a:t>
            </a:r>
          </a:p>
          <a:p>
            <a:pPr lvl="2"/>
            <a:r>
              <a:rPr lang="en-GB" sz="2500" dirty="0" smtClean="0"/>
              <a:t>Facilitate ex-ante cooperation among national authorities, preventing the risk that incompatible standards are involuntarily chosen</a:t>
            </a:r>
          </a:p>
          <a:p>
            <a:pPr lvl="2"/>
            <a:r>
              <a:rPr lang="en-GB" sz="2500" dirty="0" smtClean="0"/>
              <a:t>Allow mutually beneficial negotiations when national preferences about standards differ, preventing the risk that network externalities lead to the adoption of inefficient solutions</a:t>
            </a:r>
          </a:p>
          <a:p>
            <a:pPr lvl="2"/>
            <a:endParaRPr lang="en-GB" sz="25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International cooperation in knowledge activities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Cooperation among research and innovation agents generates beneficial externalities and favours incremental innovation</a:t>
            </a:r>
          </a:p>
          <a:p>
            <a:r>
              <a:rPr lang="en-GB" dirty="0" smtClean="0"/>
              <a:t>Local innovation systems are based on spatial proximity among their actors, but develop intense international linkages</a:t>
            </a:r>
          </a:p>
          <a:p>
            <a:r>
              <a:rPr lang="en-GB" dirty="0" smtClean="0"/>
              <a:t>Focus on knowledge transfers between research centres and firms</a:t>
            </a:r>
            <a:endParaRPr lang="en-GB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International cooperation in knowledge activities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International governance: the prospects</a:t>
            </a:r>
          </a:p>
          <a:p>
            <a:pPr lvl="1"/>
            <a:r>
              <a:rPr lang="en-GB" dirty="0" smtClean="0"/>
              <a:t>National and international institutions can favour cooperation among knowledge producers</a:t>
            </a:r>
          </a:p>
          <a:p>
            <a:pPr lvl="1"/>
            <a:r>
              <a:rPr lang="en-GB" dirty="0" smtClean="0"/>
              <a:t>Checking the abuse of dominant positions in knowledge cooperation networks</a:t>
            </a:r>
          </a:p>
          <a:p>
            <a:pPr lvl="1"/>
            <a:r>
              <a:rPr lang="en-GB" dirty="0" smtClean="0"/>
              <a:t>The </a:t>
            </a:r>
            <a:r>
              <a:rPr lang="en-GB" dirty="0" err="1" smtClean="0"/>
              <a:t>subsidiarity</a:t>
            </a:r>
            <a:r>
              <a:rPr lang="en-GB" dirty="0" smtClean="0"/>
              <a:t> principle suggests the priority of bilateral and regional institutions </a:t>
            </a:r>
          </a:p>
          <a:p>
            <a:pPr lvl="1"/>
            <a:r>
              <a:rPr lang="en-GB" dirty="0" smtClean="0"/>
              <a:t>In future, the optimal allocation of competences could change in favour of the multilateral level, as a response to the increasingly global scope of knowledge cooperation networks</a:t>
            </a:r>
            <a:endParaRPr lang="en-GB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Migration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3200" dirty="0" smtClean="0"/>
              <a:t>International mobility of people as a channel of knowledge diffusion</a:t>
            </a:r>
          </a:p>
          <a:p>
            <a:r>
              <a:rPr lang="en-GB" sz="3200" dirty="0" smtClean="0"/>
              <a:t>“Brain drain” vs. “Brain gain”</a:t>
            </a:r>
          </a:p>
          <a:p>
            <a:r>
              <a:rPr lang="en-GB" sz="3200" dirty="0" smtClean="0"/>
              <a:t>A fragmented system of uncoordinated national policies</a:t>
            </a:r>
          </a:p>
          <a:p>
            <a:r>
              <a:rPr lang="en-GB" sz="3200" dirty="0" smtClean="0"/>
              <a:t>Weak international institutions</a:t>
            </a:r>
            <a:endParaRPr lang="en-GB" sz="3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Migration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sz="3200" dirty="0" smtClean="0"/>
              <a:t>International governance: the prospects</a:t>
            </a:r>
          </a:p>
          <a:p>
            <a:pPr lvl="1"/>
            <a:r>
              <a:rPr lang="en-GB" sz="2800" dirty="0" smtClean="0"/>
              <a:t>National policies face increasing problems in controlling migration flows</a:t>
            </a:r>
          </a:p>
          <a:p>
            <a:pPr lvl="1"/>
            <a:r>
              <a:rPr lang="en-GB" sz="2800" dirty="0" smtClean="0"/>
              <a:t>Progress at the multilateral level is unlikely</a:t>
            </a:r>
          </a:p>
          <a:p>
            <a:pPr lvl="1"/>
            <a:r>
              <a:rPr lang="en-GB" sz="2800" dirty="0" smtClean="0"/>
              <a:t>Bilateral and regional institutions can be used to experiment forms of deeper integration</a:t>
            </a:r>
          </a:p>
          <a:p>
            <a:pPr lvl="1"/>
            <a:endParaRPr lang="en-GB" sz="2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Foreign Direct Investment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/>
              <a:t>FDI is widely considered as an important channel of knowledge diffusion</a:t>
            </a:r>
          </a:p>
          <a:p>
            <a:r>
              <a:rPr lang="en-GB" dirty="0" smtClean="0"/>
              <a:t>Its effects depend also on the absorption capacity of host economies</a:t>
            </a:r>
          </a:p>
          <a:p>
            <a:pPr lvl="1"/>
            <a:r>
              <a:rPr lang="en-GB" dirty="0" smtClean="0"/>
              <a:t>Competition regime</a:t>
            </a:r>
          </a:p>
          <a:p>
            <a:pPr lvl="1"/>
            <a:r>
              <a:rPr lang="en-GB" dirty="0" smtClean="0"/>
              <a:t>Quality of local skills</a:t>
            </a:r>
          </a:p>
          <a:p>
            <a:r>
              <a:rPr lang="en-GB" dirty="0" smtClean="0"/>
              <a:t>With the partial exception of the GATS, the multilateral regime of FDI is very weak</a:t>
            </a:r>
          </a:p>
          <a:p>
            <a:pPr lvl="1"/>
            <a:r>
              <a:rPr lang="en-GB" dirty="0" smtClean="0"/>
              <a:t>Home countries fear losses in employment</a:t>
            </a:r>
          </a:p>
          <a:p>
            <a:pPr lvl="1"/>
            <a:r>
              <a:rPr lang="en-GB" dirty="0" smtClean="0"/>
              <a:t>Host countries fear constraints in national industrial policies</a:t>
            </a:r>
          </a:p>
          <a:p>
            <a:endParaRPr lang="en-GB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Foreign Direct Investment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International governance: the prospects</a:t>
            </a:r>
          </a:p>
          <a:p>
            <a:pPr lvl="1"/>
            <a:r>
              <a:rPr lang="en-GB" dirty="0" smtClean="0"/>
              <a:t>Notwithstanding the political rhetoric against foreign multinationals, countries compete in attracting FDI</a:t>
            </a:r>
          </a:p>
          <a:p>
            <a:pPr lvl="1"/>
            <a:r>
              <a:rPr lang="en-GB" dirty="0" smtClean="0"/>
              <a:t>Proliferation of bilateral investment treaties: investor protection in exchange for capital inflows, without multilateral constraints</a:t>
            </a:r>
          </a:p>
          <a:p>
            <a:pPr lvl="1"/>
            <a:r>
              <a:rPr lang="en-GB" dirty="0" smtClean="0"/>
              <a:t>Fragmentation of the international regime and discrimination across countries</a:t>
            </a:r>
          </a:p>
          <a:p>
            <a:pPr lvl="1"/>
            <a:r>
              <a:rPr lang="en-GB" dirty="0" smtClean="0"/>
              <a:t>In future, the GATS model could be extended to other sectors</a:t>
            </a:r>
            <a:endParaRPr lang="en-GB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Trade in goods and services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Trade can be a channel of knowledge diffusion</a:t>
            </a:r>
          </a:p>
          <a:p>
            <a:pPr lvl="1"/>
            <a:r>
              <a:rPr lang="en-GB" dirty="0" smtClean="0"/>
              <a:t>Reverse engineering on imported goods</a:t>
            </a:r>
          </a:p>
          <a:p>
            <a:pPr lvl="1"/>
            <a:r>
              <a:rPr lang="en-GB" dirty="0" smtClean="0"/>
              <a:t>Producer-consumer interaction in services trade</a:t>
            </a:r>
          </a:p>
          <a:p>
            <a:pPr lvl="1"/>
            <a:r>
              <a:rPr lang="en-GB" dirty="0" smtClean="0"/>
              <a:t>International production networks</a:t>
            </a:r>
          </a:p>
          <a:p>
            <a:r>
              <a:rPr lang="en-GB" dirty="0" smtClean="0"/>
              <a:t>Relevant national policies</a:t>
            </a:r>
          </a:p>
          <a:p>
            <a:pPr lvl="1"/>
            <a:r>
              <a:rPr lang="en-GB" dirty="0" smtClean="0"/>
              <a:t>Export promotion </a:t>
            </a:r>
          </a:p>
          <a:p>
            <a:pPr lvl="1"/>
            <a:r>
              <a:rPr lang="en-GB" dirty="0" smtClean="0"/>
              <a:t>Import liberalisation, unilateral or in the context of integration agreements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Trade in goods and services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/>
              <a:t>International governance: the prospects</a:t>
            </a:r>
          </a:p>
          <a:p>
            <a:pPr lvl="1"/>
            <a:r>
              <a:rPr lang="en-GB" dirty="0" smtClean="0"/>
              <a:t>Preferential trade agreements can lead to a fragmentation of the trading system</a:t>
            </a:r>
          </a:p>
          <a:p>
            <a:pPr lvl="1"/>
            <a:r>
              <a:rPr lang="en-GB" dirty="0" smtClean="0"/>
              <a:t>But sometimes represent useful experiments of deeper integration</a:t>
            </a:r>
          </a:p>
          <a:p>
            <a:pPr lvl="2"/>
            <a:r>
              <a:rPr lang="en-GB" dirty="0" smtClean="0"/>
              <a:t>Rules of origin</a:t>
            </a:r>
          </a:p>
          <a:p>
            <a:pPr lvl="2"/>
            <a:r>
              <a:rPr lang="en-GB" dirty="0" smtClean="0"/>
              <a:t>Trade-related investment measures</a:t>
            </a:r>
          </a:p>
          <a:p>
            <a:pPr lvl="2"/>
            <a:r>
              <a:rPr lang="en-GB" dirty="0" smtClean="0"/>
              <a:t>Technical standards</a:t>
            </a:r>
          </a:p>
          <a:p>
            <a:pPr lvl="2"/>
            <a:r>
              <a:rPr lang="en-GB" dirty="0" smtClean="0"/>
              <a:t>E-commerce</a:t>
            </a:r>
          </a:p>
          <a:p>
            <a:pPr lvl="2"/>
            <a:r>
              <a:rPr lang="en-GB" dirty="0" smtClean="0"/>
              <a:t>Services</a:t>
            </a:r>
          </a:p>
          <a:p>
            <a:pPr lvl="1"/>
            <a:r>
              <a:rPr lang="en-GB" dirty="0" smtClean="0"/>
              <a:t>Their compatibility with the multilateral regime remains an important unresolved issue</a:t>
            </a:r>
            <a:endParaRPr lang="en-GB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Some concluding questions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GB" sz="3200" b="1" dirty="0" smtClean="0"/>
              <a:t>The case for an international regulation of knowledge-related activities</a:t>
            </a:r>
            <a:endParaRPr lang="it-IT" sz="3200" dirty="0" smtClean="0"/>
          </a:p>
          <a:p>
            <a:pPr lvl="1"/>
            <a:r>
              <a:rPr lang="en-GB" sz="2800" dirty="0" smtClean="0"/>
              <a:t>Can knowledge be considered as a global public good?</a:t>
            </a:r>
            <a:endParaRPr lang="it-IT" sz="2800" dirty="0" smtClean="0"/>
          </a:p>
          <a:p>
            <a:pPr lvl="1"/>
            <a:r>
              <a:rPr lang="en-GB" sz="2800" dirty="0" smtClean="0"/>
              <a:t>The case for international co-operation in knowledge policies</a:t>
            </a:r>
            <a:endParaRPr lang="it-IT" sz="2800" dirty="0" smtClean="0"/>
          </a:p>
          <a:p>
            <a:pPr lvl="2"/>
            <a:r>
              <a:rPr lang="en-GB" sz="2400" dirty="0" smtClean="0"/>
              <a:t>Spill-</a:t>
            </a:r>
            <a:r>
              <a:rPr lang="en-GB" sz="2400" dirty="0" err="1" smtClean="0"/>
              <a:t>overs</a:t>
            </a:r>
            <a:r>
              <a:rPr lang="en-GB" sz="2400" dirty="0" smtClean="0"/>
              <a:t>: the external dimension of national knowledge policies</a:t>
            </a:r>
            <a:endParaRPr lang="it-IT" sz="2400" dirty="0" smtClean="0"/>
          </a:p>
          <a:p>
            <a:pPr lvl="2"/>
            <a:r>
              <a:rPr lang="en-GB" sz="2400" dirty="0" smtClean="0"/>
              <a:t>Removing cultural barriers to international economic integration</a:t>
            </a:r>
            <a:endParaRPr lang="it-IT" sz="2400" dirty="0" smtClean="0"/>
          </a:p>
          <a:p>
            <a:pPr lvl="2"/>
            <a:r>
              <a:rPr lang="en-GB" sz="2400" dirty="0" smtClean="0"/>
              <a:t>International integration, knowledge diffusion, and societal progress</a:t>
            </a:r>
          </a:p>
          <a:p>
            <a:pPr lvl="2"/>
            <a:r>
              <a:rPr lang="en-GB" sz="2400" dirty="0" smtClean="0"/>
              <a:t>Possible counter-arguments: applying the </a:t>
            </a:r>
            <a:r>
              <a:rPr lang="en-GB" sz="2400" dirty="0" err="1" smtClean="0"/>
              <a:t>subsidiarity</a:t>
            </a:r>
            <a:r>
              <a:rPr lang="en-GB" sz="2400" dirty="0" smtClean="0"/>
              <a:t> principle to knowledge policies</a:t>
            </a:r>
            <a:endParaRPr lang="it-IT" sz="2400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Some concluding questions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GB" sz="3200" b="1" dirty="0" smtClean="0"/>
              <a:t>The role of regional and multilateral institutions</a:t>
            </a:r>
            <a:endParaRPr lang="it-IT" sz="3200" dirty="0" smtClean="0"/>
          </a:p>
          <a:p>
            <a:pPr lvl="1"/>
            <a:r>
              <a:rPr lang="en-GB" sz="2800" dirty="0" smtClean="0"/>
              <a:t>The geographic scope of international co-operation in knowledge activities</a:t>
            </a:r>
            <a:endParaRPr lang="it-IT" sz="2800" dirty="0" smtClean="0"/>
          </a:p>
          <a:p>
            <a:pPr lvl="1"/>
            <a:r>
              <a:rPr lang="en-GB" sz="2800" dirty="0" smtClean="0"/>
              <a:t>Is regional co-operation more effective than multilateral co-operation in promoting knowledge creation and diffusion?</a:t>
            </a:r>
          </a:p>
          <a:p>
            <a:pPr lvl="1"/>
            <a:r>
              <a:rPr lang="en-GB" sz="2800" dirty="0" smtClean="0"/>
              <a:t>Can regional integration hinder the global governance of knowledge activities?</a:t>
            </a:r>
            <a:endParaRPr lang="it-IT" sz="2800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Some concluding questions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GB" sz="3200" b="1" dirty="0" smtClean="0"/>
              <a:t>Improving the trade-off between knowledge creation and diffusion at the international level</a:t>
            </a:r>
          </a:p>
          <a:p>
            <a:pPr lvl="1"/>
            <a:r>
              <a:rPr lang="en-GB" sz="2800" dirty="0" smtClean="0"/>
              <a:t>If flexibility is required in knowledge policies, is this true both ways? </a:t>
            </a:r>
          </a:p>
          <a:p>
            <a:pPr lvl="2"/>
            <a:r>
              <a:rPr lang="en-GB" sz="2500" dirty="0" smtClean="0"/>
              <a:t>poor countries could be allowed to adopt standards which are appropriate to their development needs</a:t>
            </a:r>
          </a:p>
          <a:p>
            <a:pPr lvl="2"/>
            <a:r>
              <a:rPr lang="en-GB" sz="2500" dirty="0" smtClean="0"/>
              <a:t>rich countries could be allowed to experiment forms of deeper integration</a:t>
            </a:r>
            <a:endParaRPr lang="it-IT" sz="2500" dirty="0" smtClean="0"/>
          </a:p>
          <a:p>
            <a:pPr lvl="1"/>
            <a:r>
              <a:rPr lang="en-GB" sz="2800" dirty="0" smtClean="0"/>
              <a:t>Are open </a:t>
            </a:r>
            <a:r>
              <a:rPr lang="en-GB" sz="2800" dirty="0" err="1" smtClean="0"/>
              <a:t>plurilateral</a:t>
            </a:r>
            <a:r>
              <a:rPr lang="en-GB" sz="2800" dirty="0" smtClean="0"/>
              <a:t> agreements, e.g. on FDI, better than a network of hegemonic bilateral agreements?</a:t>
            </a:r>
            <a:endParaRPr lang="it-IT" sz="2800" dirty="0" smtClean="0"/>
          </a:p>
          <a:p>
            <a:pPr lvl="0"/>
            <a:endParaRPr lang="it-IT" sz="3200" dirty="0" smtClean="0"/>
          </a:p>
          <a:p>
            <a:endParaRPr lang="en-GB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filo">
  <a:themeElements>
    <a:clrScheme name="Profilo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o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filo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o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o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o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o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o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o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o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o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Profile</Template>
  <TotalTime>976</TotalTime>
  <Words>1581</Words>
  <Application>Microsoft Office PowerPoint</Application>
  <PresentationFormat>Presentazione su schermo (4:3)</PresentationFormat>
  <Paragraphs>211</Paragraphs>
  <Slides>28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28</vt:i4>
      </vt:variant>
    </vt:vector>
  </HeadingPairs>
  <TitlesOfParts>
    <vt:vector size="29" baseType="lpstr">
      <vt:lpstr>Profilo</vt:lpstr>
      <vt:lpstr>The international governance of knowledge policies: a survey</vt:lpstr>
      <vt:lpstr>Motivation and objectives</vt:lpstr>
      <vt:lpstr>Contents</vt:lpstr>
      <vt:lpstr>Outline of survey chapters</vt:lpstr>
      <vt:lpstr>Education</vt:lpstr>
      <vt:lpstr>Education</vt:lpstr>
      <vt:lpstr>Education</vt:lpstr>
      <vt:lpstr>Research</vt:lpstr>
      <vt:lpstr>Research</vt:lpstr>
      <vt:lpstr>Research</vt:lpstr>
      <vt:lpstr>Innovation</vt:lpstr>
      <vt:lpstr>Innovation</vt:lpstr>
      <vt:lpstr>Innovation</vt:lpstr>
      <vt:lpstr>Innovation</vt:lpstr>
      <vt:lpstr>Innovation</vt:lpstr>
      <vt:lpstr>Open flow of ideas</vt:lpstr>
      <vt:lpstr>Open flow of ideas</vt:lpstr>
      <vt:lpstr>International cooperation in knowledge activities</vt:lpstr>
      <vt:lpstr>International cooperation in knowledge activities</vt:lpstr>
      <vt:lpstr>Migration</vt:lpstr>
      <vt:lpstr>Migration</vt:lpstr>
      <vt:lpstr>Foreign Direct Investment</vt:lpstr>
      <vt:lpstr>Foreign Direct Investment</vt:lpstr>
      <vt:lpstr>Trade in goods and services</vt:lpstr>
      <vt:lpstr>Trade in goods and services</vt:lpstr>
      <vt:lpstr>Some concluding questions</vt:lpstr>
      <vt:lpstr>Some concluding questions</vt:lpstr>
      <vt:lpstr>Some concluding questions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multilateral and regional regulation of knowledge accumulation and diffusion: a survey</dc:title>
  <dc:creator>Lelio Iapadre</dc:creator>
  <cp:lastModifiedBy> </cp:lastModifiedBy>
  <cp:revision>25</cp:revision>
  <dcterms:created xsi:type="dcterms:W3CDTF">2007-05-05T06:19:12Z</dcterms:created>
  <dcterms:modified xsi:type="dcterms:W3CDTF">2009-11-26T18:15:22Z</dcterms:modified>
</cp:coreProperties>
</file>