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32"/>
  </p:notesMasterIdLst>
  <p:handoutMasterIdLst>
    <p:handoutMasterId r:id="rId33"/>
  </p:handoutMasterIdLst>
  <p:sldIdLst>
    <p:sldId id="256" r:id="rId5"/>
    <p:sldId id="422" r:id="rId6"/>
    <p:sldId id="423" r:id="rId7"/>
    <p:sldId id="424" r:id="rId8"/>
    <p:sldId id="425" r:id="rId9"/>
    <p:sldId id="426" r:id="rId10"/>
    <p:sldId id="427" r:id="rId11"/>
    <p:sldId id="403" r:id="rId12"/>
    <p:sldId id="399" r:id="rId13"/>
    <p:sldId id="428" r:id="rId14"/>
    <p:sldId id="429" r:id="rId15"/>
    <p:sldId id="430" r:id="rId16"/>
    <p:sldId id="417" r:id="rId17"/>
    <p:sldId id="418" r:id="rId18"/>
    <p:sldId id="420" r:id="rId19"/>
    <p:sldId id="421" r:id="rId20"/>
    <p:sldId id="431" r:id="rId21"/>
    <p:sldId id="419" r:id="rId22"/>
    <p:sldId id="404" r:id="rId23"/>
    <p:sldId id="405" r:id="rId24"/>
    <p:sldId id="407" r:id="rId25"/>
    <p:sldId id="408" r:id="rId26"/>
    <p:sldId id="409" r:id="rId27"/>
    <p:sldId id="410" r:id="rId28"/>
    <p:sldId id="411" r:id="rId29"/>
    <p:sldId id="412" r:id="rId30"/>
    <p:sldId id="413"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0094C8"/>
  </p:clrMru>
</p:presentationPr>
</file>

<file path=ppt/tableStyles.xml><?xml version="1.0" encoding="utf-8"?>
<a:tblStyleLst xmlns:a="http://schemas.openxmlformats.org/drawingml/2006/main" def="{0FF1CE12-B100-0000-0000-000000000002}"/>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p:restoredTop sz="81833" autoAdjust="0"/>
  </p:normalViewPr>
  <p:slideViewPr>
    <p:cSldViewPr>
      <p:cViewPr>
        <p:scale>
          <a:sx n="70" d="100"/>
          <a:sy n="70" d="100"/>
        </p:scale>
        <p:origin x="-900" y="-78"/>
      </p:cViewPr>
      <p:guideLst>
        <p:guide orient="horz" pos="2160"/>
        <p:guide pos="2880"/>
      </p:guideLst>
    </p:cSldViewPr>
  </p:slideViewPr>
  <p:outlineViewPr>
    <p:cViewPr>
      <p:scale>
        <a:sx n="1" d="1"/>
        <a:sy n="1" d="1"/>
      </p:scale>
      <p:origin x="0" y="0"/>
    </p:cViewPr>
  </p:outlineViewPr>
  <p:notesTextViewPr>
    <p:cViewPr>
      <p:scale>
        <a:sx n="100" d="100"/>
        <a:sy n="100" d="100"/>
      </p:scale>
      <p:origin x="0" y="0"/>
    </p:cViewPr>
  </p:notesTextViewPr>
  <p:sorterViewPr>
    <p:cViewPr>
      <p:scale>
        <a:sx n="66" d="100"/>
        <a:sy n="66" d="100"/>
      </p:scale>
      <p:origin x="0" y="519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2"/>
          <p:cNvSpPr>
            <a:spLocks noGrp="1"/>
          </p:cNvSpPr>
          <p:nvPr>
            <p:ph type="hdr" sz="quarter"/>
          </p:nvPr>
        </p:nvSpPr>
        <p:spPr>
          <a:xfrm>
            <a:off x="0" y="0"/>
            <a:ext cx="2971800" cy="457200"/>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24" name="Rectangle 24"/>
          <p:cNvSpPr>
            <a:spLocks noGrp="1"/>
          </p:cNvSpPr>
          <p:nvPr>
            <p:ph type="dt" sz="quarter" idx="1"/>
          </p:nvPr>
        </p:nvSpPr>
        <p:spPr>
          <a:xfrm>
            <a:off x="3884613" y="0"/>
            <a:ext cx="2971800" cy="457200"/>
          </a:xfrm>
          <a:prstGeom prst="rect">
            <a:avLst/>
          </a:prstGeom>
        </p:spPr>
        <p:txBody>
          <a:bodyPr/>
          <a:lstStyle>
            <a:lvl1pPr fontAlgn="auto">
              <a:spcBef>
                <a:spcPts val="0"/>
              </a:spcBef>
              <a:spcAft>
                <a:spcPts val="0"/>
              </a:spcAft>
              <a:defRPr>
                <a:latin typeface="+mn-lt"/>
                <a:cs typeface="+mn-cs"/>
              </a:defRPr>
            </a:lvl1pPr>
          </a:lstStyle>
          <a:p>
            <a:pPr>
              <a:defRPr/>
            </a:pPr>
            <a:fld id="{CDF1B8C5-F5D8-4DA4-AF92-B64D853519AE}" type="datetimeFigureOut">
              <a:rPr lang="en-US"/>
              <a:pPr>
                <a:defRPr/>
              </a:pPr>
              <a:t>12-Nov-2009</a:t>
            </a:fld>
            <a:endParaRPr lang="en-US"/>
          </a:p>
        </p:txBody>
      </p:sp>
      <p:sp>
        <p:nvSpPr>
          <p:cNvPr id="30" name="Rectangle 30"/>
          <p:cNvSpPr>
            <a:spLocks noGrp="1"/>
          </p:cNvSpPr>
          <p:nvPr>
            <p:ph type="ftr" sz="quarter" idx="2"/>
          </p:nvPr>
        </p:nvSpPr>
        <p:spPr>
          <a:xfrm>
            <a:off x="0" y="8685213"/>
            <a:ext cx="2971800" cy="457200"/>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18" name="Rectangle 18"/>
          <p:cNvSpPr>
            <a:spLocks noGrp="1"/>
          </p:cNvSpPr>
          <p:nvPr>
            <p:ph type="sldNum" sz="quarter" idx="3"/>
          </p:nvPr>
        </p:nvSpPr>
        <p:spPr>
          <a:xfrm>
            <a:off x="3884613" y="8685213"/>
            <a:ext cx="2971800" cy="457200"/>
          </a:xfrm>
          <a:prstGeom prst="rect">
            <a:avLst/>
          </a:prstGeom>
        </p:spPr>
        <p:txBody>
          <a:bodyPr/>
          <a:lstStyle>
            <a:lvl1pPr fontAlgn="auto">
              <a:spcBef>
                <a:spcPts val="0"/>
              </a:spcBef>
              <a:spcAft>
                <a:spcPts val="0"/>
              </a:spcAft>
              <a:defRPr>
                <a:latin typeface="+mn-lt"/>
                <a:cs typeface="+mn-cs"/>
              </a:defRPr>
            </a:lvl1pPr>
          </a:lstStyle>
          <a:p>
            <a:pPr>
              <a:defRPr/>
            </a:pPr>
            <a:fld id="{03FC8DB0-9839-4187-A096-5288BF71BDD5}"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4"/>
          <p:cNvSpPr>
            <a:spLocks noGrp="1"/>
          </p:cNvSpPr>
          <p:nvPr>
            <p:ph type="hdr" sz="quarter"/>
          </p:nvPr>
        </p:nvSpPr>
        <p:spPr>
          <a:xfrm>
            <a:off x="0" y="0"/>
            <a:ext cx="2971800" cy="457200"/>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15" name="Rectangle 15"/>
          <p:cNvSpPr>
            <a:spLocks noGrp="1"/>
          </p:cNvSpPr>
          <p:nvPr>
            <p:ph type="dt" idx="1"/>
          </p:nvPr>
        </p:nvSpPr>
        <p:spPr>
          <a:xfrm>
            <a:off x="3884613" y="0"/>
            <a:ext cx="2971800" cy="457200"/>
          </a:xfrm>
          <a:prstGeom prst="rect">
            <a:avLst/>
          </a:prstGeom>
        </p:spPr>
        <p:txBody>
          <a:bodyPr/>
          <a:lstStyle>
            <a:lvl1pPr fontAlgn="auto">
              <a:spcBef>
                <a:spcPts val="0"/>
              </a:spcBef>
              <a:spcAft>
                <a:spcPts val="0"/>
              </a:spcAft>
              <a:defRPr>
                <a:latin typeface="+mn-lt"/>
                <a:cs typeface="+mn-cs"/>
              </a:defRPr>
            </a:lvl1pPr>
          </a:lstStyle>
          <a:p>
            <a:pPr>
              <a:defRPr/>
            </a:pPr>
            <a:fld id="{FAB9225B-7098-44FF-9748-8F31FF93FFC6}" type="datetimeFigureOut">
              <a:rPr lang="en-US"/>
              <a:pPr>
                <a:defRPr/>
              </a:pPr>
              <a:t>12-Nov-2009</a:t>
            </a:fld>
            <a:endParaRPr lang="en-US"/>
          </a:p>
        </p:txBody>
      </p:sp>
      <p:sp>
        <p:nvSpPr>
          <p:cNvPr id="23" name="Rectangle 2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anchor="ctr"/>
          <a:lstStyle/>
          <a:p>
            <a:pPr lvl="0"/>
            <a:endParaRPr lang="en-US" noProof="0"/>
          </a:p>
        </p:txBody>
      </p:sp>
      <p:sp>
        <p:nvSpPr>
          <p:cNvPr id="5" name="Rectangle 5"/>
          <p:cNvSpPr>
            <a:spLocks noGrp="1"/>
          </p:cNvSpPr>
          <p:nvPr>
            <p:ph type="body" sz="quarter" idx="3"/>
          </p:nvPr>
        </p:nvSpPr>
        <p:spPr>
          <a:xfrm>
            <a:off x="685800" y="4343400"/>
            <a:ext cx="5486400" cy="4114800"/>
          </a:xfrm>
          <a:prstGeom prst="rect">
            <a:avLst/>
          </a:prstGeom>
        </p:spPr>
        <p:txBody>
          <a:bodyPr/>
          <a:lstStyle/>
          <a:p>
            <a:pPr lvl="0"/>
            <a:r>
              <a:rPr lang="en-US" noProof="0" smtClean="0"/>
              <a:t>Click to edit Master text styles</a:t>
            </a:r>
            <a:endParaRPr lang="en-US" noProof="0"/>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 name="Rectangle 18"/>
          <p:cNvSpPr>
            <a:spLocks noGrp="1"/>
          </p:cNvSpPr>
          <p:nvPr>
            <p:ph type="ftr" sz="quarter" idx="4"/>
          </p:nvPr>
        </p:nvSpPr>
        <p:spPr>
          <a:xfrm>
            <a:off x="0" y="8685213"/>
            <a:ext cx="2971800" cy="457200"/>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28" name="Rectangle 28"/>
          <p:cNvSpPr>
            <a:spLocks noGrp="1"/>
          </p:cNvSpPr>
          <p:nvPr>
            <p:ph type="sldNum" sz="quarter" idx="5"/>
          </p:nvPr>
        </p:nvSpPr>
        <p:spPr>
          <a:xfrm>
            <a:off x="3884613" y="8685213"/>
            <a:ext cx="2971800" cy="457200"/>
          </a:xfrm>
          <a:prstGeom prst="rect">
            <a:avLst/>
          </a:prstGeom>
        </p:spPr>
        <p:txBody>
          <a:bodyPr/>
          <a:lstStyle>
            <a:lvl1pPr fontAlgn="auto">
              <a:spcBef>
                <a:spcPts val="0"/>
              </a:spcBef>
              <a:spcAft>
                <a:spcPts val="0"/>
              </a:spcAft>
              <a:defRPr>
                <a:latin typeface="+mn-lt"/>
                <a:cs typeface="+mn-cs"/>
              </a:defRPr>
            </a:lvl1pPr>
          </a:lstStyle>
          <a:p>
            <a:pPr>
              <a:defRPr/>
            </a:pPr>
            <a:fld id="{D5CC4963-3EAA-4D51-BA27-7F5F38C97F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flickr.com/photos/telstar/128486232/sizes/o/"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flickr.com/photos/_sid_/1288628937/sizes/o/"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flickr.com/photos/g_kat26/3614041318/sizes/o/"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flickr.com/photos/g_kat26/3614041318/sizes/o/"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ln>
            <a:solidFill>
              <a:srgbClr val="000000"/>
            </a:solidFill>
            <a:miter lim="800000"/>
            <a:headEnd/>
            <a:tailEnd/>
          </a:ln>
          <a:extLst>
            <a:ext uri="{909E8E84-426E-40dd-AFC4-6F175D3DCCD1}">
              <a14:hiddenFill xmlns:a14="http://schemas.microsoft.com/office/drawing/2007/7/7/main" xmlns="">
                <a:solidFill>
                  <a:srgbClr xmlns:mc="http://schemas.openxmlformats.org/markup-compatibility/2006" val="FFFFFF" mc:Ignorable=""/>
                </a:solidFill>
              </a14:hiddenFill>
            </a:ext>
          </a:extLst>
        </p:spPr>
      </p:sp>
      <p:sp>
        <p:nvSpPr>
          <p:cNvPr id="46083" name="Notes Placeholder 2"/>
          <p:cNvSpPr>
            <a:spLocks noGrp="1"/>
          </p:cNvSpPr>
          <p:nvPr>
            <p:ph type="body" idx="1"/>
          </p:nvPr>
        </p:nvSpPr>
        <p:spPr bwMode="auto">
          <a:extLst>
            <a:ext uri="{909E8E84-426E-40dd-AFC4-6F175D3DCCD1}">
              <a14:hiddenFill xmlns:a14="http://schemas.microsoft.com/office/drawing/2007/7/7/main" xmlns="">
                <a:solidFill>
                  <a:srgbClr xmlns:mc="http://schemas.openxmlformats.org/markup-compatibility/2006" val="FFFFFF" mc:Ignorable=""/>
                </a:solidFill>
              </a14:hiddenFill>
            </a:ext>
            <a:ext uri="{91240B29-F687-4f45-9708-019B960494DF}">
              <a14:hiddenLine xmlns:a14="http://schemas.microsoft.com/office/drawing/2007/7/7/main" xmlns="" w="9525">
                <a:solidFill>
                  <a:srgbClr xmlns:mc="http://schemas.openxmlformats.org/markup-compatibility/2006" val="000000" mc:Ignorable=""/>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hlinkClick r:id="rId3"/>
              </a:rPr>
              <a:t>http://www.flickr.com/photos/telstar/128486232/sizes/o/</a:t>
            </a:r>
            <a:endParaRPr lang="en-US" dirty="0"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0CF42A-0297-4DC6-866F-5334E27D9DCA}"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ln>
            <a:solidFill>
              <a:srgbClr val="000000"/>
            </a:solidFill>
            <a:miter lim="800000"/>
            <a:headEnd/>
            <a:tailEnd/>
          </a:ln>
          <a:extLst>
            <a:ext uri="{909E8E84-426E-40dd-AFC4-6F175D3DCCD1}">
              <a14:hiddenFill xmlns:a14="http://schemas.microsoft.com/office/drawing/2007/7/7/main" xmlns="">
                <a:solidFill>
                  <a:srgbClr xmlns:mc="http://schemas.openxmlformats.org/markup-compatibility/2006" val="FFFFFF" mc:Ignorable=""/>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07/7/7/main" xmlns="">
                <a:solidFill>
                  <a:srgbClr xmlns:mc="http://schemas.openxmlformats.org/markup-compatibility/2006" val="FFFFFF" mc:Ignorable=""/>
                </a:solidFill>
              </a14:hiddenFill>
            </a:ext>
            <a:ext uri="{91240B29-F687-4f45-9708-019B960494DF}">
              <a14:hiddenLine xmlns:a14="http://schemas.microsoft.com/office/drawing/2007/7/7/main" xmlns="" w="9525">
                <a:solidFill>
                  <a:srgbClr xmlns:mc="http://schemas.openxmlformats.org/markup-compatibility/2006" val="000000" mc:Ignorable=""/>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For many years Gross Domestic Product has been the dominant way in which progress has been measured. GDP captures important aspects of progress (material well-being) but:</a:t>
            </a:r>
          </a:p>
          <a:p>
            <a:pPr lvl="1" eaLnBrk="1" hangingPunct="1">
              <a:spcBef>
                <a:spcPct val="0"/>
              </a:spcBef>
            </a:pPr>
            <a:r>
              <a:rPr lang="en-US" sz="2800" dirty="0" smtClean="0"/>
              <a:t>it fails to capture the multidimensionality of well-being and several aspects  of life that people value;</a:t>
            </a:r>
          </a:p>
          <a:p>
            <a:pPr lvl="1" eaLnBrk="1" hangingPunct="1">
              <a:spcBef>
                <a:spcPct val="0"/>
              </a:spcBef>
            </a:pPr>
            <a:r>
              <a:rPr lang="en-US" sz="2800" dirty="0" smtClean="0"/>
              <a:t>even  the evolution of material well-being and living standards of the ‘typical’ citizen is often badly captured by the change in GDP per capita.  </a:t>
            </a:r>
            <a:endParaRPr lang="en-GB" sz="2800" dirty="0"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18CE3E-8944-40EA-9D1D-31D320CF8E0E}"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ln>
            <a:solidFill>
              <a:srgbClr val="000000"/>
            </a:solidFill>
            <a:miter lim="800000"/>
            <a:headEnd/>
            <a:tailEnd/>
          </a:ln>
          <a:extLst>
            <a:ext uri="{909E8E84-426E-40dd-AFC4-6F175D3DCCD1}">
              <a14:hiddenFill xmlns:a14="http://schemas.microsoft.com/office/drawing/2007/7/7/main" xmlns="">
                <a:solidFill>
                  <a:srgbClr xmlns:mc="http://schemas.openxmlformats.org/markup-compatibility/2006" val="FFFFFF" mc:Ignorable=""/>
                </a:solidFill>
              </a14:hiddenFill>
            </a:ext>
          </a:extLst>
        </p:spPr>
      </p:sp>
      <p:sp>
        <p:nvSpPr>
          <p:cNvPr id="53251" name="Notes Placeholder 2"/>
          <p:cNvSpPr>
            <a:spLocks noGrp="1"/>
          </p:cNvSpPr>
          <p:nvPr>
            <p:ph type="body" idx="1"/>
          </p:nvPr>
        </p:nvSpPr>
        <p:spPr bwMode="auto">
          <a:extLst>
            <a:ext uri="{909E8E84-426E-40dd-AFC4-6F175D3DCCD1}">
              <a14:hiddenFill xmlns:a14="http://schemas.microsoft.com/office/drawing/2007/7/7/main" xmlns="">
                <a:solidFill>
                  <a:srgbClr xmlns:mc="http://schemas.openxmlformats.org/markup-compatibility/2006" val="FFFFFF" mc:Ignorable=""/>
                </a:solidFill>
              </a14:hiddenFill>
            </a:ext>
            <a:ext uri="{91240B29-F687-4f45-9708-019B960494DF}">
              <a14:hiddenLine xmlns:a14="http://schemas.microsoft.com/office/drawing/2007/7/7/main" xmlns="" w="9525">
                <a:solidFill>
                  <a:srgbClr xmlns:mc="http://schemas.openxmlformats.org/markup-compatibility/2006" val="000000" mc:Ignorable=""/>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hlinkClick r:id="rId3"/>
              </a:rPr>
              <a:t>http://www.flickr.com/photos/_sid_/1288628937/sizes/o/</a:t>
            </a:r>
            <a:endParaRPr lang="en-US" dirty="0"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FA5BF6-A813-49C2-8749-375F27D74E40}"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r>
              <a:rPr lang="en-US" dirty="0" smtClean="0"/>
              <a:t>There is considerable variation in income inequality across OECD countries. Inequality as measured by the </a:t>
            </a:r>
            <a:r>
              <a:rPr lang="en-US" dirty="0" err="1" smtClean="0"/>
              <a:t>Gini</a:t>
            </a:r>
            <a:r>
              <a:rPr lang="en-US" dirty="0" smtClean="0"/>
              <a:t> coefficient is lowest in Denmark and Sweden and highest in Mexico and Turkey. It is above-average in Poland, Portugal and the United States, and below-average in the remaining Nordic and many Continental European countries. The </a:t>
            </a:r>
            <a:r>
              <a:rPr lang="en-US" dirty="0" err="1" smtClean="0"/>
              <a:t>Gini</a:t>
            </a:r>
            <a:r>
              <a:rPr lang="en-US" dirty="0" smtClean="0"/>
              <a:t> coefficient for the most unequal country (Mexico) is double the value of the most equal country (Denmark). Overall, the different measures of income inequalities provide similar ranking across countries. </a:t>
            </a:r>
          </a:p>
          <a:p>
            <a:r>
              <a:rPr lang="en-US" dirty="0" smtClean="0"/>
              <a:t>From the mid-1980s to the mid-2000s, inequality rose in 19 out of 24 countries. The increase was strongest in Finland, New Zealand and Portugal. Declines occurred in France, Greece, and Turkey, as well as Ireland and Spain (where trend data are limited to 2000). Income inequality generally rose faster from the mid-1980s to the mid-1990s than in the following decade.</a:t>
            </a:r>
          </a:p>
        </p:txBody>
      </p:sp>
      <p:sp>
        <p:nvSpPr>
          <p:cNvPr id="4" name="Slide Number Placeholder 3"/>
          <p:cNvSpPr>
            <a:spLocks noGrp="1"/>
          </p:cNvSpPr>
          <p:nvPr>
            <p:ph type="sldNum" sz="quarter" idx="5"/>
          </p:nvPr>
        </p:nvSpPr>
        <p:spPr/>
        <p:txBody>
          <a:bodyPr/>
          <a:lstStyle/>
          <a:p>
            <a:pPr>
              <a:defRPr/>
            </a:pPr>
            <a:fld id="{44836BAC-263A-4E29-A189-C78CA2766369}"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http://www.flickr.com/photos/g_kat26/3614041318/sizes/o/</a:t>
            </a:r>
            <a:endParaRPr lang="en-US" dirty="0"/>
          </a:p>
        </p:txBody>
      </p:sp>
      <p:sp>
        <p:nvSpPr>
          <p:cNvPr id="4" name="Slide Number Placeholder 3"/>
          <p:cNvSpPr>
            <a:spLocks noGrp="1"/>
          </p:cNvSpPr>
          <p:nvPr>
            <p:ph type="sldNum" sz="quarter" idx="10"/>
          </p:nvPr>
        </p:nvSpPr>
        <p:spPr/>
        <p:txBody>
          <a:bodyPr/>
          <a:lstStyle/>
          <a:p>
            <a:pPr>
              <a:defRPr/>
            </a:pPr>
            <a:fld id="{FDD8497E-790E-4D8E-881E-BC148263521D}" type="slidenum">
              <a:rPr lang="en-US" smtClean="0"/>
              <a:pPr>
                <a:defRPr/>
              </a:pPr>
              <a:t>6</a:t>
            </a:fld>
            <a:endParaRPr lang="en-US"/>
          </a:p>
        </p:txBody>
      </p:sp>
    </p:spTree>
    <p:extLst>
      <p:ext uri="{BB962C8B-B14F-4D97-AF65-F5344CB8AC3E}">
        <p14:creationId xmlns="" xmlns:p14="http://schemas.microsoft.com/office/powerpoint/2007/7/12/main" val="3391403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http://www.flickr.com/photos/g_kat26/3614041318/sizes/o/</a:t>
            </a:r>
            <a:endParaRPr lang="en-US" dirty="0"/>
          </a:p>
        </p:txBody>
      </p:sp>
      <p:sp>
        <p:nvSpPr>
          <p:cNvPr id="4" name="Slide Number Placeholder 3"/>
          <p:cNvSpPr>
            <a:spLocks noGrp="1"/>
          </p:cNvSpPr>
          <p:nvPr>
            <p:ph type="sldNum" sz="quarter" idx="10"/>
          </p:nvPr>
        </p:nvSpPr>
        <p:spPr/>
        <p:txBody>
          <a:bodyPr/>
          <a:lstStyle/>
          <a:p>
            <a:pPr>
              <a:defRPr/>
            </a:pPr>
            <a:fld id="{FDD8497E-790E-4D8E-881E-BC148263521D}" type="slidenum">
              <a:rPr lang="en-US" smtClean="0"/>
              <a:pPr>
                <a:defRPr/>
              </a:pPr>
              <a:t>7</a:t>
            </a:fld>
            <a:endParaRPr lang="en-US"/>
          </a:p>
        </p:txBody>
      </p:sp>
    </p:spTree>
    <p:extLst>
      <p:ext uri="{BB962C8B-B14F-4D97-AF65-F5344CB8AC3E}">
        <p14:creationId xmlns="" xmlns:p14="http://schemas.microsoft.com/office/powerpoint/2007/7/12/main" val="3391403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r>
              <a:rPr lang="en-GB" sz="1200" kern="1200" dirty="0" smtClean="0">
                <a:solidFill>
                  <a:schemeClr val="tx1"/>
                </a:solidFill>
                <a:latin typeface="+mn-lt"/>
                <a:ea typeface="ＭＳ Ｐゴシック" pitchFamily="34" charset="-128"/>
                <a:cs typeface="+mn-cs"/>
              </a:rPr>
              <a:t>The number of initiatives launched around the world to measure progress/well-being/sustainable development of countries and local communities is simply amazing. </a:t>
            </a:r>
            <a:r>
              <a:rPr lang="en-US" sz="1200" kern="1200" dirty="0" smtClean="0">
                <a:solidFill>
                  <a:schemeClr val="tx1"/>
                </a:solidFill>
                <a:latin typeface="+mn-lt"/>
                <a:ea typeface="ＭＳ Ｐゴシック" pitchFamily="34" charset="-128"/>
                <a:cs typeface="+mn-cs"/>
              </a:rPr>
              <a:t>Since the number of initiatives, launched around the world, to measure progress/well-being/sustainable development of countries and local communities is increasingly growing, the Global Project can also serve as a place where initiatives network to share their expertise. </a:t>
            </a:r>
            <a:endParaRPr lang="en-US" dirty="0" smtClean="0"/>
          </a:p>
        </p:txBody>
      </p:sp>
      <p:sp>
        <p:nvSpPr>
          <p:cNvPr id="93188"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58DDF1B-53DD-4F3D-9DA2-9B49F75A44F1}"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ＭＳ Ｐゴシック" pitchFamily="34" charset="-128"/>
                <a:cs typeface="+mn-cs"/>
              </a:rPr>
              <a:t>Progress has become a hot topic in the political world. President Obama’s Presidential campaign was based on the theme of progress. The European Commission just released a Communication to Member Countries on “GDP and Beyond”. The World Economic Forum established the Global Council on “Benchmarking the progress in societies”.</a:t>
            </a:r>
            <a:endParaRPr lang="en-US" sz="1200" kern="1200" dirty="0" smtClean="0">
              <a:solidFill>
                <a:schemeClr val="tx1"/>
              </a:solidFill>
              <a:latin typeface="+mn-lt"/>
              <a:ea typeface="ＭＳ Ｐゴシック" pitchFamily="34" charset="-128"/>
              <a:cs typeface="+mn-cs"/>
            </a:endParaRPr>
          </a:p>
          <a:p>
            <a:r>
              <a:rPr lang="en-GB" sz="1200" kern="1200" dirty="0" smtClean="0">
                <a:solidFill>
                  <a:schemeClr val="tx1"/>
                </a:solidFill>
                <a:latin typeface="+mn-lt"/>
                <a:ea typeface="ＭＳ Ｐゴシック" pitchFamily="34" charset="-128"/>
                <a:cs typeface="+mn-cs"/>
              </a:rPr>
              <a:t>The most prominent example of these initiatives is the establishment, by the President of the French Republic of a Commission on the Measurement of Economic Performance and Social Progress.</a:t>
            </a:r>
          </a:p>
          <a:p>
            <a:r>
              <a:rPr lang="en-GB" sz="1200" kern="1200" dirty="0" smtClean="0">
                <a:solidFill>
                  <a:schemeClr val="tx1"/>
                </a:solidFill>
                <a:latin typeface="+mn-lt"/>
                <a:ea typeface="ＭＳ Ｐゴシック" pitchFamily="34" charset="-128"/>
                <a:cs typeface="+mn-cs"/>
              </a:rPr>
              <a:t>Its aims are to identify the limits of Gross Domestic Product (GDP) as an indicator of economic performance and social progress; to consider additional information required for the production of more relevant indicators; to discuss how to present this information in an appropriate way; and to assess the feasibility of alternative measurement tools.</a:t>
            </a:r>
          </a:p>
          <a:p>
            <a:r>
              <a:rPr lang="en-GB" sz="1200" kern="1200" dirty="0" smtClean="0">
                <a:solidFill>
                  <a:schemeClr val="tx1"/>
                </a:solidFill>
                <a:latin typeface="+mn-lt"/>
                <a:ea typeface="ＭＳ Ｐゴシック" pitchFamily="34" charset="-128"/>
                <a:cs typeface="+mn-cs"/>
              </a:rPr>
              <a:t>More generally, the work of the CMEPSP brings out the multi-dimensional character of what citizens consider essential for their well-being. Only by tracking all the key dimensions of people’s well-being – above and beyond material living standards – will it be possible to understand and design policies aimed at accommodating tensions in society, including those that have accompanied the financial, economic and social crises. </a:t>
            </a:r>
            <a:endParaRPr lang="en-US" dirty="0"/>
          </a:p>
        </p:txBody>
      </p:sp>
      <p:sp>
        <p:nvSpPr>
          <p:cNvPr id="4" name="Slide Number Placeholder 3"/>
          <p:cNvSpPr>
            <a:spLocks noGrp="1"/>
          </p:cNvSpPr>
          <p:nvPr>
            <p:ph type="sldNum" sz="quarter" idx="10"/>
          </p:nvPr>
        </p:nvSpPr>
        <p:spPr/>
        <p:txBody>
          <a:bodyPr/>
          <a:lstStyle/>
          <a:p>
            <a:pPr>
              <a:defRPr/>
            </a:pPr>
            <a:fld id="{B712BFB2-C7D7-42B5-AC55-8E193491376D}"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93188"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58DDF1B-53DD-4F3D-9DA2-9B49F75A44F1}"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r>
              <a:rPr lang="en-GB" sz="1200" kern="1200" dirty="0" smtClean="0">
                <a:solidFill>
                  <a:schemeClr val="tx1"/>
                </a:solidFill>
                <a:latin typeface="+mn-lt"/>
                <a:ea typeface="ＭＳ Ｐゴシック" pitchFamily="34" charset="-128"/>
                <a:cs typeface="+mn-cs"/>
              </a:rPr>
              <a:t>The GP is structured as a “network of networks”, in other words as a co-operation among organisations based in all regions of the world, with different focuses, scopes and mandates. The activities of the GP are carried out by groups of interested organisations which include: international organisations, national public and private organisations, foundations, universities and research centres. These organisations provide financial and in-kind contributions to achieve the GP’s goals</a:t>
            </a:r>
            <a:r>
              <a:rPr lang="en-GB" sz="1200" kern="1200" dirty="0" smtClean="0">
                <a:solidFill>
                  <a:schemeClr val="tx1"/>
                </a:solidFill>
                <a:latin typeface="+mn-lt"/>
                <a:ea typeface="ＭＳ Ｐゴシック" pitchFamily="34" charset="-128"/>
                <a:cs typeface="+mn-cs"/>
              </a:rPr>
              <a:t>.</a:t>
            </a:r>
          </a:p>
          <a:p>
            <a:pPr eaLnBrk="1" hangingPunct="1">
              <a:spcBef>
                <a:spcPct val="0"/>
              </a:spcBef>
            </a:pPr>
            <a:r>
              <a:rPr lang="en-GB" sz="1200" kern="1200" dirty="0" smtClean="0">
                <a:solidFill>
                  <a:schemeClr val="tx1"/>
                </a:solidFill>
                <a:latin typeface="+mn-lt"/>
                <a:ea typeface="ＭＳ Ｐゴシック" pitchFamily="34" charset="-128"/>
                <a:cs typeface="+mn-cs"/>
              </a:rPr>
              <a:t>Associate Partners are public and private national and international organisations that are interested in contributing to specific activities </a:t>
            </a:r>
          </a:p>
          <a:p>
            <a:pPr eaLnBrk="1" hangingPunct="1">
              <a:spcBef>
                <a:spcPct val="0"/>
              </a:spcBef>
            </a:pPr>
            <a:r>
              <a:rPr lang="en-GB" sz="1200" kern="1200" dirty="0" smtClean="0">
                <a:solidFill>
                  <a:schemeClr val="tx1"/>
                </a:solidFill>
                <a:latin typeface="+mn-lt"/>
                <a:ea typeface="ＭＳ Ｐゴシック" pitchFamily="34" charset="-128"/>
                <a:cs typeface="+mn-cs"/>
              </a:rPr>
              <a:t>Correspondents are organisations wishing to support work on measuring the progress of society in their country/region. </a:t>
            </a:r>
          </a:p>
          <a:p>
            <a:pPr eaLnBrk="1" hangingPunct="1">
              <a:spcBef>
                <a:spcPct val="0"/>
              </a:spcBef>
            </a:pPr>
            <a:r>
              <a:rPr lang="en-GB" sz="1200" kern="1200" dirty="0" smtClean="0">
                <a:solidFill>
                  <a:schemeClr val="tx1"/>
                </a:solidFill>
                <a:latin typeface="+mn-lt"/>
                <a:ea typeface="ＭＳ Ｐゴシック" pitchFamily="34" charset="-128"/>
                <a:cs typeface="+mn-cs"/>
              </a:rPr>
              <a:t>Sponsors are organisations which provide financial or in-kind resources </a:t>
            </a:r>
            <a:endParaRPr lang="en-US" dirty="0" smtClean="0"/>
          </a:p>
        </p:txBody>
      </p:sp>
      <p:sp>
        <p:nvSpPr>
          <p:cNvPr id="93188"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58DDF1B-53DD-4F3D-9DA2-9B49F75A44F1}"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r>
              <a:rPr lang="en-US" sz="1200" kern="1200" dirty="0" smtClean="0">
                <a:solidFill>
                  <a:schemeClr val="tx1"/>
                </a:solidFill>
                <a:latin typeface="+mn-lt"/>
                <a:ea typeface="ＭＳ Ｐゴシック" pitchFamily="34" charset="-128"/>
                <a:cs typeface="+mn-cs"/>
              </a:rPr>
              <a:t>The establishment and co-ordination of regional working groups is an important tool to make the Project truly global and influential. The groups are supposed to provide an opportunity for those interested in measuring the progress of their societies to discuss issues with their peers within their region. </a:t>
            </a:r>
            <a:endParaRPr lang="en-US" dirty="0" smtClean="0"/>
          </a:p>
        </p:txBody>
      </p:sp>
      <p:sp>
        <p:nvSpPr>
          <p:cNvPr id="93188"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58DDF1B-53DD-4F3D-9DA2-9B49F75A44F1}"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r>
              <a:rPr lang="en-GB" sz="1200" kern="1200" dirty="0" smtClean="0">
                <a:solidFill>
                  <a:schemeClr val="tx1"/>
                </a:solidFill>
                <a:latin typeface="+mn-lt"/>
                <a:ea typeface="ＭＳ Ｐゴシック" pitchFamily="34" charset="-128"/>
                <a:cs typeface="+mn-cs"/>
              </a:rPr>
              <a:t>The communication dimension is key to any initiative, but especially for a Project that wants to become the catalyst of existing networks of researchers and practitioners, as well as to influence culture worldwide. </a:t>
            </a:r>
            <a:endParaRPr lang="en-US" dirty="0" smtClean="0"/>
          </a:p>
        </p:txBody>
      </p:sp>
      <p:sp>
        <p:nvSpPr>
          <p:cNvPr id="93188"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58DDF1B-53DD-4F3D-9DA2-9B49F75A44F1}"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endParaRPr lang="en-US" dirty="0" smtClean="0"/>
          </a:p>
        </p:txBody>
      </p:sp>
      <p:sp>
        <p:nvSpPr>
          <p:cNvPr id="93188"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58DDF1B-53DD-4F3D-9DA2-9B49F75A44F1}"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endParaRPr lang="en-US" dirty="0" smtClean="0"/>
          </a:p>
        </p:txBody>
      </p:sp>
      <p:sp>
        <p:nvSpPr>
          <p:cNvPr id="93188"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58DDF1B-53DD-4F3D-9DA2-9B49F75A44F1}"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r>
              <a:rPr lang="en-GB" sz="1200" kern="1200" dirty="0" smtClean="0">
                <a:solidFill>
                  <a:schemeClr val="tx1"/>
                </a:solidFill>
                <a:latin typeface="+mn-lt"/>
                <a:ea typeface="ＭＳ Ｐゴシック" pitchFamily="34" charset="-128"/>
                <a:cs typeface="+mn-cs"/>
              </a:rPr>
              <a:t>It describes initiatives around the world on measures of progress (or sustainability, well-being or quality of life) and demonstrates the growing interest in these new measures. </a:t>
            </a:r>
            <a:endParaRPr lang="en-US" dirty="0" smtClean="0"/>
          </a:p>
        </p:txBody>
      </p:sp>
      <p:sp>
        <p:nvSpPr>
          <p:cNvPr id="94212"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3C26510-3FBC-4FE6-A83D-E3B96BEA19B3}"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eaLnBrk="1" hangingPunct="1">
              <a:spcBef>
                <a:spcPct val="0"/>
              </a:spcBef>
            </a:pPr>
            <a:r>
              <a:rPr lang="en-GB" dirty="0" smtClean="0"/>
              <a:t>The main attribute of a Wiki is that authors contribute their knowledge to a single repository, designed to represent the synthesis of what the “collective intelligence” is able to build about that particular subject</a:t>
            </a:r>
            <a:endParaRPr lang="en-US" dirty="0" smtClean="0"/>
          </a:p>
        </p:txBody>
      </p:sp>
      <p:sp>
        <p:nvSpPr>
          <p:cNvPr id="94212"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3C26510-3FBC-4FE6-A83D-E3B96BEA19B3}"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vert="horz" wrap="square" lIns="91440" tIns="45720" rIns="91440" bIns="45720" numCol="1" anchor="t" anchorCtr="0" compatLnSpc="1">
            <a:prstTxWarp prst="textNoShape">
              <a:avLst/>
            </a:prstTxWarp>
          </a:bodyPr>
          <a:lstStyle/>
          <a:p>
            <a:pPr>
              <a:defRPr/>
            </a:pPr>
            <a:r>
              <a:rPr lang="en-GB" dirty="0" smtClean="0"/>
              <a:t>Wiki-progress will represent the catalyst of initiatives existing around the world on the measurement of progress, contributing to answer the following questions: </a:t>
            </a:r>
          </a:p>
          <a:p>
            <a:pPr lvl="1">
              <a:lnSpc>
                <a:spcPct val="100000"/>
              </a:lnSpc>
              <a:defRPr/>
            </a:pPr>
            <a:r>
              <a:rPr lang="en-GB" sz="1200" kern="1200" dirty="0" smtClean="0">
                <a:solidFill>
                  <a:schemeClr val="tx1"/>
                </a:solidFill>
                <a:latin typeface="+mn-lt"/>
                <a:ea typeface="ＭＳ Ｐゴシック" pitchFamily="34" charset="-128"/>
                <a:cs typeface="+mn-cs"/>
              </a:rPr>
              <a:t>Who is developing initiatives on measuring progress (well-being, quality of life, etc.);</a:t>
            </a:r>
            <a:endParaRPr lang="en-US" sz="1200" kern="1200" dirty="0" smtClean="0">
              <a:solidFill>
                <a:schemeClr val="tx1"/>
              </a:solidFill>
              <a:latin typeface="+mn-lt"/>
              <a:ea typeface="ＭＳ Ｐゴシック" pitchFamily="34" charset="-128"/>
              <a:cs typeface="+mn-cs"/>
            </a:endParaRPr>
          </a:p>
          <a:p>
            <a:pPr lvl="1">
              <a:lnSpc>
                <a:spcPct val="100000"/>
              </a:lnSpc>
              <a:defRPr/>
            </a:pPr>
            <a:r>
              <a:rPr lang="en-GB" sz="1200" kern="1200" dirty="0" smtClean="0">
                <a:solidFill>
                  <a:schemeClr val="tx1"/>
                </a:solidFill>
                <a:latin typeface="+mn-lt"/>
                <a:ea typeface="ＭＳ Ｐゴシック" pitchFamily="34" charset="-128"/>
                <a:cs typeface="+mn-cs"/>
              </a:rPr>
              <a:t>What type of taxonomy do these initiatives use?</a:t>
            </a:r>
            <a:endParaRPr lang="en-US" sz="1200" kern="1200" dirty="0" smtClean="0">
              <a:solidFill>
                <a:schemeClr val="tx1"/>
              </a:solidFill>
              <a:latin typeface="+mn-lt"/>
              <a:ea typeface="ＭＳ Ｐゴシック" pitchFamily="34" charset="-128"/>
              <a:cs typeface="+mn-cs"/>
            </a:endParaRPr>
          </a:p>
          <a:p>
            <a:pPr lvl="1">
              <a:lnSpc>
                <a:spcPct val="100000"/>
              </a:lnSpc>
              <a:defRPr/>
            </a:pPr>
            <a:r>
              <a:rPr lang="en-GB" sz="1200" kern="1200" dirty="0" smtClean="0">
                <a:solidFill>
                  <a:schemeClr val="tx1"/>
                </a:solidFill>
                <a:latin typeface="+mn-lt"/>
                <a:ea typeface="ＭＳ Ｐゴシック" pitchFamily="34" charset="-128"/>
                <a:cs typeface="+mn-cs"/>
              </a:rPr>
              <a:t>Which indicators are being used to measure the different dimensions of progress?</a:t>
            </a:r>
            <a:endParaRPr lang="en-US" sz="1200" kern="1200" dirty="0" smtClean="0">
              <a:solidFill>
                <a:schemeClr val="tx1"/>
              </a:solidFill>
              <a:latin typeface="+mn-lt"/>
              <a:ea typeface="ＭＳ Ｐゴシック" pitchFamily="34" charset="-128"/>
              <a:cs typeface="+mn-cs"/>
            </a:endParaRPr>
          </a:p>
          <a:p>
            <a:pPr lvl="1">
              <a:lnSpc>
                <a:spcPct val="100000"/>
              </a:lnSpc>
              <a:defRPr/>
            </a:pPr>
            <a:r>
              <a:rPr lang="en-GB" sz="1200" kern="1200" dirty="0" smtClean="0">
                <a:solidFill>
                  <a:schemeClr val="tx1"/>
                </a:solidFill>
                <a:latin typeface="+mn-lt"/>
                <a:ea typeface="ＭＳ Ｐゴシック" pitchFamily="34" charset="-128"/>
                <a:cs typeface="+mn-cs"/>
              </a:rPr>
              <a:t>How is my country/region/community achieving over time and in comparison to other similar territories? </a:t>
            </a:r>
            <a:endParaRPr lang="en-US" sz="1200" kern="1200" dirty="0" smtClean="0">
              <a:solidFill>
                <a:schemeClr val="tx1"/>
              </a:solidFill>
              <a:latin typeface="+mn-lt"/>
              <a:ea typeface="ＭＳ Ｐゴシック" pitchFamily="34" charset="-128"/>
              <a:cs typeface="+mn-cs"/>
            </a:endParaRPr>
          </a:p>
          <a:p>
            <a:pPr eaLnBrk="1" hangingPunct="1">
              <a:spcBef>
                <a:spcPct val="0"/>
              </a:spcBef>
            </a:pPr>
            <a:r>
              <a:rPr lang="en-GB" dirty="0" smtClean="0"/>
              <a:t>The main attribute of a Wiki is that authors contribute their knowledge to a single repository, designed to represent the synthesis of what the “collective intelligence” is able to build about that particular subject</a:t>
            </a:r>
            <a:endParaRPr lang="en-US" dirty="0" smtClean="0"/>
          </a:p>
        </p:txBody>
      </p:sp>
      <p:sp>
        <p:nvSpPr>
          <p:cNvPr id="94212" name="Slide Number Placeholder 3"/>
          <p:cNvSpPr>
            <a:spLocks noGrp="1"/>
          </p:cNvSpPr>
          <p:nvPr>
            <p:ph type="sldNum" sz="quarter" idx="5"/>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3C26510-3FBC-4FE6-A83D-E3B96BEA19B3}" type="slidenum">
              <a:rPr lang="en-US" smtClean="0"/>
              <a:pPr fontAlgn="base">
                <a:spcBef>
                  <a:spcPct val="0"/>
                </a:spcBef>
                <a:spcAft>
                  <a:spcPct val="0"/>
                </a:spcAft>
                <a:defRPr/>
              </a:pPr>
              <a:t>20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image1.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6" name="image2.pn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7" name="image3.png"/>
          <p:cNvPicPr>
            <a:picLocks noChangeAspect="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pic>
        <p:nvPicPr>
          <p:cNvPr id="8" name="image4.png"/>
          <p:cNvPicPr>
            <a:picLocks noChangeAspect="1"/>
          </p:cNvPicPr>
          <p:nvPr/>
        </p:nvPicPr>
        <p:blipFill>
          <a:blip r:embed="rId5" cstate="print"/>
          <a:srcRect/>
          <a:stretch>
            <a:fillRect/>
          </a:stretch>
        </p:blipFill>
        <p:spPr bwMode="auto">
          <a:xfrm>
            <a:off x="0" y="0"/>
            <a:ext cx="9144000" cy="6858000"/>
          </a:xfrm>
          <a:prstGeom prst="rect">
            <a:avLst/>
          </a:prstGeom>
          <a:noFill/>
          <a:ln w="9525">
            <a:noFill/>
            <a:miter lim="800000"/>
            <a:headEnd/>
            <a:tailEnd/>
          </a:ln>
        </p:spPr>
      </p:pic>
      <p:sp>
        <p:nvSpPr>
          <p:cNvPr id="31" name="Rectangle 31"/>
          <p:cNvSpPr>
            <a:spLocks noGrp="1"/>
          </p:cNvSpPr>
          <p:nvPr>
            <p:ph type="subTitle" idx="1"/>
          </p:nvPr>
        </p:nvSpPr>
        <p:spPr>
          <a:xfrm>
            <a:off x="2492734" y="5094577"/>
            <a:ext cx="6194066" cy="925223"/>
          </a:xfrm>
        </p:spPr>
        <p:txBody>
          <a:bodyPr/>
          <a:lstStyle>
            <a:lvl1pPr marL="0" indent="0" algn="r">
              <a:buNone/>
              <a:defRPr sz="28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5" name="Rectangle 5"/>
          <p:cNvSpPr>
            <a:spLocks noGrp="1"/>
          </p:cNvSpPr>
          <p:nvPr>
            <p:ph type="ctrTitle"/>
          </p:nvPr>
        </p:nvSpPr>
        <p:spPr>
          <a:xfrm>
            <a:off x="1108986" y="3606800"/>
            <a:ext cx="7577814" cy="1470025"/>
          </a:xfrm>
        </p:spPr>
        <p:txBody>
          <a:bodyPr/>
          <a:lstStyle>
            <a:lvl1pPr algn="r">
              <a:defRPr sz="4000"/>
            </a:lvl1pPr>
          </a:lstStyle>
          <a:p>
            <a:r>
              <a:rPr lang="en-US" smtClean="0"/>
              <a:t>Click to edit Master title style</a:t>
            </a:r>
            <a:endParaRPr lang="en-US"/>
          </a:p>
        </p:txBody>
      </p:sp>
      <p:sp>
        <p:nvSpPr>
          <p:cNvPr id="9" name="Date Placeholder 9"/>
          <p:cNvSpPr>
            <a:spLocks noGrp="1"/>
          </p:cNvSpPr>
          <p:nvPr>
            <p:ph type="dt" sz="half" idx="10"/>
          </p:nvPr>
        </p:nvSpPr>
        <p:spPr/>
        <p:txBody>
          <a:bodyPr/>
          <a:lstStyle>
            <a:lvl1pPr>
              <a:defRPr/>
            </a:lvl1pPr>
          </a:lstStyle>
          <a:p>
            <a:pPr>
              <a:defRPr/>
            </a:pPr>
            <a:fld id="{698A48B5-08A8-4E66-B2F5-6E63F188F24A}" type="datetimeFigureOut">
              <a:rPr lang="en-US"/>
              <a:pPr>
                <a:defRPr/>
              </a:pPr>
              <a:t>12-Nov-2009</a:t>
            </a:fld>
            <a:endParaRPr lang="en-US"/>
          </a:p>
        </p:txBody>
      </p:sp>
      <p:sp>
        <p:nvSpPr>
          <p:cNvPr id="10" name="Slide Number Placeholder 10"/>
          <p:cNvSpPr>
            <a:spLocks noGrp="1"/>
          </p:cNvSpPr>
          <p:nvPr>
            <p:ph type="sldNum" sz="quarter" idx="11"/>
          </p:nvPr>
        </p:nvSpPr>
        <p:spPr/>
        <p:txBody>
          <a:bodyPr/>
          <a:lstStyle>
            <a:lvl1pPr>
              <a:defRPr/>
            </a:lvl1pPr>
          </a:lstStyle>
          <a:p>
            <a:pPr>
              <a:defRPr/>
            </a:pPr>
            <a:fld id="{CAF3562D-7757-4CDC-8256-A6B4CE22A39A}" type="slidenum">
              <a:rPr lang="en-US"/>
              <a:pPr>
                <a:defRPr/>
              </a:pPr>
              <a:t>‹#›</a:t>
            </a:fld>
            <a:endParaRPr lang="en-US"/>
          </a:p>
        </p:txBody>
      </p:sp>
      <p:sp>
        <p:nvSpPr>
          <p:cNvPr id="11" name="Footer Placeholder 11"/>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7" name="Rectangle 7"/>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Title 8"/>
          <p:cNvSpPr>
            <a:spLocks noGrp="1"/>
          </p:cNvSpPr>
          <p:nvPr>
            <p:ph type="title"/>
          </p:nvPr>
        </p:nvSpPr>
        <p:spPr>
          <a:xfrm>
            <a:off x="457200" y="359465"/>
            <a:ext cx="8229600" cy="1143000"/>
          </a:xfrm>
          <a:prstGeom prst="rect">
            <a:avLst/>
          </a:prstGeom>
        </p:spPr>
        <p:txBody>
          <a:bodyPr>
            <a:normAutofit/>
          </a:bodyPr>
          <a:lstStyle/>
          <a:p>
            <a:r>
              <a:rPr lang="en-US" smtClean="0"/>
              <a:t>Click to edit Master title style</a:t>
            </a:r>
            <a:endParaRPr lang="en-US"/>
          </a:p>
        </p:txBody>
      </p:sp>
      <p:sp>
        <p:nvSpPr>
          <p:cNvPr id="4" name="Rectangle 6"/>
          <p:cNvSpPr>
            <a:spLocks noGrp="1"/>
          </p:cNvSpPr>
          <p:nvPr>
            <p:ph type="dt" sz="half" idx="10"/>
          </p:nvPr>
        </p:nvSpPr>
        <p:spPr/>
        <p:txBody>
          <a:bodyPr/>
          <a:lstStyle>
            <a:lvl1pPr>
              <a:defRPr/>
            </a:lvl1pPr>
          </a:lstStyle>
          <a:p>
            <a:pPr>
              <a:defRPr/>
            </a:pPr>
            <a:fld id="{24B9F7E7-AB87-4532-A274-3CA462859659}" type="datetimeFigureOut">
              <a:rPr lang="en-US"/>
              <a:pPr>
                <a:defRPr/>
              </a:pPr>
              <a:t>12-Nov-2009</a:t>
            </a:fld>
            <a:endParaRPr lang="en-US" dirty="0"/>
          </a:p>
        </p:txBody>
      </p:sp>
      <p:sp>
        <p:nvSpPr>
          <p:cNvPr id="5" name="Rectangle 20"/>
          <p:cNvSpPr>
            <a:spLocks noGrp="1"/>
          </p:cNvSpPr>
          <p:nvPr>
            <p:ph type="ftr" sz="quarter" idx="11"/>
          </p:nvPr>
        </p:nvSpPr>
        <p:spPr/>
        <p:txBody>
          <a:bodyPr/>
          <a:lstStyle>
            <a:lvl1pPr>
              <a:defRPr/>
            </a:lvl1pPr>
          </a:lstStyle>
          <a:p>
            <a:pPr>
              <a:defRPr/>
            </a:pPr>
            <a:endParaRPr lang="en-US"/>
          </a:p>
        </p:txBody>
      </p:sp>
      <p:sp>
        <p:nvSpPr>
          <p:cNvPr id="6" name="Rectangle 21"/>
          <p:cNvSpPr>
            <a:spLocks noGrp="1"/>
          </p:cNvSpPr>
          <p:nvPr>
            <p:ph type="sldNum" sz="quarter" idx="12"/>
          </p:nvPr>
        </p:nvSpPr>
        <p:spPr/>
        <p:txBody>
          <a:bodyPr/>
          <a:lstStyle>
            <a:lvl1pPr>
              <a:defRPr/>
            </a:lvl1pPr>
          </a:lstStyle>
          <a:p>
            <a:pPr>
              <a:defRPr/>
            </a:pPr>
            <a:fld id="{785D58D6-3ABA-4F7D-9ADE-FC4354FC6CDF}"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457200" y="359465"/>
            <a:ext cx="8229600" cy="1143000"/>
          </a:xfrm>
          <a:prstGeom prst="rect">
            <a:avLst/>
          </a:prstGeom>
        </p:spPr>
        <p:txBody>
          <a:bodyPr>
            <a:normAutofit/>
          </a:bodyPr>
          <a:lstStyle/>
          <a:p>
            <a:r>
              <a:rPr lang="en-US" smtClean="0"/>
              <a:t>Click to edit Master title style</a:t>
            </a:r>
            <a:endParaRPr lang="en-US"/>
          </a:p>
        </p:txBody>
      </p:sp>
      <p:sp>
        <p:nvSpPr>
          <p:cNvPr id="3" name="Rectangle 6"/>
          <p:cNvSpPr>
            <a:spLocks noGrp="1"/>
          </p:cNvSpPr>
          <p:nvPr>
            <p:ph type="dt" sz="half" idx="10"/>
          </p:nvPr>
        </p:nvSpPr>
        <p:spPr/>
        <p:txBody>
          <a:bodyPr/>
          <a:lstStyle>
            <a:lvl1pPr>
              <a:defRPr/>
            </a:lvl1pPr>
          </a:lstStyle>
          <a:p>
            <a:pPr>
              <a:defRPr/>
            </a:pPr>
            <a:fld id="{20E4E647-58AC-4F8C-BC10-4D8AAF2CDBB8}" type="datetimeFigureOut">
              <a:rPr lang="en-US"/>
              <a:pPr>
                <a:defRPr/>
              </a:pPr>
              <a:t>12-Nov-2009</a:t>
            </a:fld>
            <a:endParaRPr lang="en-US" dirty="0"/>
          </a:p>
        </p:txBody>
      </p:sp>
      <p:sp>
        <p:nvSpPr>
          <p:cNvPr id="4" name="Rectangle 20"/>
          <p:cNvSpPr>
            <a:spLocks noGrp="1"/>
          </p:cNvSpPr>
          <p:nvPr>
            <p:ph type="ftr" sz="quarter" idx="11"/>
          </p:nvPr>
        </p:nvSpPr>
        <p:spPr/>
        <p:txBody>
          <a:bodyPr/>
          <a:lstStyle>
            <a:lvl1pPr>
              <a:defRPr/>
            </a:lvl1pPr>
          </a:lstStyle>
          <a:p>
            <a:pPr>
              <a:defRPr/>
            </a:pPr>
            <a:endParaRPr lang="en-US"/>
          </a:p>
        </p:txBody>
      </p:sp>
      <p:sp>
        <p:nvSpPr>
          <p:cNvPr id="5" name="Rectangle 21"/>
          <p:cNvSpPr>
            <a:spLocks noGrp="1"/>
          </p:cNvSpPr>
          <p:nvPr>
            <p:ph type="sldNum" sz="quarter" idx="12"/>
          </p:nvPr>
        </p:nvSpPr>
        <p:spPr/>
        <p:txBody>
          <a:bodyPr/>
          <a:lstStyle>
            <a:lvl1pPr>
              <a:defRPr/>
            </a:lvl1pPr>
          </a:lstStyle>
          <a:p>
            <a:pPr>
              <a:defRPr/>
            </a:pPr>
            <a:fld id="{F1A86C26-3601-4C54-B763-32E1277BE4B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p:cNvSpPr>
          <p:nvPr>
            <p:ph type="dt" sz="half" idx="10"/>
          </p:nvPr>
        </p:nvSpPr>
        <p:spPr/>
        <p:txBody>
          <a:bodyPr/>
          <a:lstStyle>
            <a:lvl1pPr>
              <a:defRPr/>
            </a:lvl1pPr>
          </a:lstStyle>
          <a:p>
            <a:pPr>
              <a:defRPr/>
            </a:pPr>
            <a:fld id="{62007F3C-31EE-4647-8924-7E24C63CE267}" type="datetimeFigureOut">
              <a:rPr lang="en-US"/>
              <a:pPr>
                <a:defRPr/>
              </a:pPr>
              <a:t>12-Nov-2009</a:t>
            </a:fld>
            <a:endParaRPr lang="en-US" dirty="0"/>
          </a:p>
        </p:txBody>
      </p:sp>
      <p:sp>
        <p:nvSpPr>
          <p:cNvPr id="3" name="Rectangle 20"/>
          <p:cNvSpPr>
            <a:spLocks noGrp="1"/>
          </p:cNvSpPr>
          <p:nvPr>
            <p:ph type="ftr" sz="quarter" idx="11"/>
          </p:nvPr>
        </p:nvSpPr>
        <p:spPr/>
        <p:txBody>
          <a:bodyPr/>
          <a:lstStyle>
            <a:lvl1pPr>
              <a:defRPr/>
            </a:lvl1pPr>
          </a:lstStyle>
          <a:p>
            <a:pPr>
              <a:defRPr/>
            </a:pPr>
            <a:endParaRPr lang="en-US"/>
          </a:p>
        </p:txBody>
      </p:sp>
      <p:sp>
        <p:nvSpPr>
          <p:cNvPr id="4" name="Rectangle 21"/>
          <p:cNvSpPr>
            <a:spLocks noGrp="1"/>
          </p:cNvSpPr>
          <p:nvPr>
            <p:ph type="sldNum" sz="quarter" idx="12"/>
          </p:nvPr>
        </p:nvSpPr>
        <p:spPr/>
        <p:txBody>
          <a:bodyPr/>
          <a:lstStyle>
            <a:lvl1pPr>
              <a:defRPr/>
            </a:lvl1pPr>
          </a:lstStyle>
          <a:p>
            <a:pPr>
              <a:defRPr/>
            </a:pPr>
            <a:fld id="{EE1BBCF9-34CB-4873-A57D-BA2A79C00C7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2-Column Text">
    <p:spTree>
      <p:nvGrpSpPr>
        <p:cNvPr id="1" name=""/>
        <p:cNvGrpSpPr/>
        <p:nvPr/>
      </p:nvGrpSpPr>
      <p:grpSpPr>
        <a:xfrm>
          <a:off x="0" y="0"/>
          <a:ext cx="0" cy="0"/>
          <a:chOff x="0" y="0"/>
          <a:chExt cx="0" cy="0"/>
        </a:xfrm>
      </p:grpSpPr>
      <p:sp>
        <p:nvSpPr>
          <p:cNvPr id="4" name="Rectangle 4"/>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Rectangle 11"/>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Title 7"/>
          <p:cNvSpPr>
            <a:spLocks noGrp="1"/>
          </p:cNvSpPr>
          <p:nvPr>
            <p:ph type="title"/>
          </p:nvPr>
        </p:nvSpPr>
        <p:spPr>
          <a:xfrm>
            <a:off x="457200" y="359465"/>
            <a:ext cx="8229600" cy="1143000"/>
          </a:xfrm>
          <a:prstGeom prst="rect">
            <a:avLst/>
          </a:prstGeom>
        </p:spPr>
        <p:txBody>
          <a:bodyPr>
            <a:normAutofit/>
          </a:bodyPr>
          <a:lstStyle/>
          <a:p>
            <a:r>
              <a:rPr lang="en-US" smtClean="0"/>
              <a:t>Click to edit Master title style</a:t>
            </a:r>
            <a:endParaRPr lang="en-US"/>
          </a:p>
        </p:txBody>
      </p:sp>
      <p:sp>
        <p:nvSpPr>
          <p:cNvPr id="5" name="Rectangle 6"/>
          <p:cNvSpPr>
            <a:spLocks noGrp="1"/>
          </p:cNvSpPr>
          <p:nvPr>
            <p:ph type="dt" sz="half" idx="10"/>
          </p:nvPr>
        </p:nvSpPr>
        <p:spPr/>
        <p:txBody>
          <a:bodyPr/>
          <a:lstStyle>
            <a:lvl1pPr>
              <a:defRPr/>
            </a:lvl1pPr>
          </a:lstStyle>
          <a:p>
            <a:pPr>
              <a:defRPr/>
            </a:pPr>
            <a:fld id="{89C404A3-0C99-4320-8ADA-0CD417D495FE}" type="datetimeFigureOut">
              <a:rPr lang="en-US"/>
              <a:pPr>
                <a:defRPr/>
              </a:pPr>
              <a:t>12-Nov-2009</a:t>
            </a:fld>
            <a:endParaRPr lang="en-US" dirty="0"/>
          </a:p>
        </p:txBody>
      </p:sp>
      <p:sp>
        <p:nvSpPr>
          <p:cNvPr id="6" name="Rectangle 20"/>
          <p:cNvSpPr>
            <a:spLocks noGrp="1"/>
          </p:cNvSpPr>
          <p:nvPr>
            <p:ph type="ftr" sz="quarter" idx="11"/>
          </p:nvPr>
        </p:nvSpPr>
        <p:spPr/>
        <p:txBody>
          <a:bodyPr/>
          <a:lstStyle>
            <a:lvl1pPr>
              <a:defRPr/>
            </a:lvl1pPr>
          </a:lstStyle>
          <a:p>
            <a:pPr>
              <a:defRPr/>
            </a:pPr>
            <a:endParaRPr lang="en-US"/>
          </a:p>
        </p:txBody>
      </p:sp>
      <p:sp>
        <p:nvSpPr>
          <p:cNvPr id="7" name="Rectangle 21"/>
          <p:cNvSpPr>
            <a:spLocks noGrp="1"/>
          </p:cNvSpPr>
          <p:nvPr>
            <p:ph type="sldNum" sz="quarter" idx="12"/>
          </p:nvPr>
        </p:nvSpPr>
        <p:spPr/>
        <p:txBody>
          <a:bodyPr/>
          <a:lstStyle>
            <a:lvl1pPr>
              <a:defRPr/>
            </a:lvl1pPr>
          </a:lstStyle>
          <a:p>
            <a:pPr>
              <a:defRPr/>
            </a:pPr>
            <a:fld id="{33435A7B-04C5-41DD-BA53-F64B850AD16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6" name="Rectangle 1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Title 6"/>
          <p:cNvSpPr>
            <a:spLocks noGrp="1"/>
          </p:cNvSpPr>
          <p:nvPr>
            <p:ph type="title"/>
          </p:nvPr>
        </p:nvSpPr>
        <p:spPr>
          <a:xfrm>
            <a:off x="457200" y="359465"/>
            <a:ext cx="8229600" cy="1143000"/>
          </a:xfrm>
          <a:prstGeom prst="rect">
            <a:avLst/>
          </a:prstGeom>
        </p:spPr>
        <p:txBody>
          <a:bodyPr>
            <a:normAutofit/>
          </a:bodyPr>
          <a:lstStyle/>
          <a:p>
            <a:r>
              <a:rPr lang="en-US" smtClean="0"/>
              <a:t>Click to edit Master title style</a:t>
            </a:r>
            <a:endParaRPr lang="en-US"/>
          </a:p>
        </p:txBody>
      </p:sp>
      <p:sp>
        <p:nvSpPr>
          <p:cNvPr id="4" name="Rectangle 6"/>
          <p:cNvSpPr>
            <a:spLocks noGrp="1"/>
          </p:cNvSpPr>
          <p:nvPr>
            <p:ph type="dt" sz="half" idx="10"/>
          </p:nvPr>
        </p:nvSpPr>
        <p:spPr/>
        <p:txBody>
          <a:bodyPr/>
          <a:lstStyle>
            <a:lvl1pPr>
              <a:defRPr/>
            </a:lvl1pPr>
          </a:lstStyle>
          <a:p>
            <a:pPr>
              <a:defRPr/>
            </a:pPr>
            <a:fld id="{256ADAAA-E342-4A1C-AAE2-DCB78BF0E344}" type="datetimeFigureOut">
              <a:rPr lang="en-US"/>
              <a:pPr>
                <a:defRPr/>
              </a:pPr>
              <a:t>12-Nov-2009</a:t>
            </a:fld>
            <a:endParaRPr lang="en-US" dirty="0"/>
          </a:p>
        </p:txBody>
      </p:sp>
      <p:sp>
        <p:nvSpPr>
          <p:cNvPr id="5" name="Rectangle 20"/>
          <p:cNvSpPr>
            <a:spLocks noGrp="1"/>
          </p:cNvSpPr>
          <p:nvPr>
            <p:ph type="ftr" sz="quarter" idx="11"/>
          </p:nvPr>
        </p:nvSpPr>
        <p:spPr/>
        <p:txBody>
          <a:bodyPr/>
          <a:lstStyle>
            <a:lvl1pPr>
              <a:defRPr/>
            </a:lvl1pPr>
          </a:lstStyle>
          <a:p>
            <a:pPr>
              <a:defRPr/>
            </a:pPr>
            <a:endParaRPr lang="en-US"/>
          </a:p>
        </p:txBody>
      </p:sp>
      <p:sp>
        <p:nvSpPr>
          <p:cNvPr id="6" name="Rectangle 21"/>
          <p:cNvSpPr>
            <a:spLocks noGrp="1"/>
          </p:cNvSpPr>
          <p:nvPr>
            <p:ph type="sldNum" sz="quarter" idx="12"/>
          </p:nvPr>
        </p:nvSpPr>
        <p:spPr/>
        <p:txBody>
          <a:bodyPr/>
          <a:lstStyle>
            <a:lvl1pPr>
              <a:defRPr/>
            </a:lvl1pPr>
          </a:lstStyle>
          <a:p>
            <a:pPr>
              <a:defRPr/>
            </a:pPr>
            <a:fld id="{E4DF1AB4-DD9E-402C-8B61-4A93EB9A3B7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2 Content">
    <p:spTree>
      <p:nvGrpSpPr>
        <p:cNvPr id="1" name=""/>
        <p:cNvGrpSpPr/>
        <p:nvPr/>
      </p:nvGrpSpPr>
      <p:grpSpPr>
        <a:xfrm>
          <a:off x="0" y="0"/>
          <a:ext cx="0" cy="0"/>
          <a:chOff x="0" y="0"/>
          <a:chExt cx="0" cy="0"/>
        </a:xfrm>
      </p:grpSpPr>
      <p:sp>
        <p:nvSpPr>
          <p:cNvPr id="30" name="Rectangle 30"/>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 name="Rectangle 17"/>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Title 7"/>
          <p:cNvSpPr>
            <a:spLocks noGrp="1"/>
          </p:cNvSpPr>
          <p:nvPr>
            <p:ph type="title"/>
          </p:nvPr>
        </p:nvSpPr>
        <p:spPr>
          <a:xfrm>
            <a:off x="457200" y="359465"/>
            <a:ext cx="8229600" cy="1143000"/>
          </a:xfrm>
          <a:prstGeom prst="rect">
            <a:avLst/>
          </a:prstGeom>
        </p:spPr>
        <p:txBody>
          <a:bodyPr>
            <a:normAutofit/>
          </a:bodyPr>
          <a:lstStyle/>
          <a:p>
            <a:r>
              <a:rPr lang="en-US" smtClean="0"/>
              <a:t>Click to edit Master title style</a:t>
            </a:r>
            <a:endParaRPr lang="en-US"/>
          </a:p>
        </p:txBody>
      </p:sp>
      <p:sp>
        <p:nvSpPr>
          <p:cNvPr id="5" name="Rectangle 6"/>
          <p:cNvSpPr>
            <a:spLocks noGrp="1"/>
          </p:cNvSpPr>
          <p:nvPr>
            <p:ph type="dt" sz="half" idx="10"/>
          </p:nvPr>
        </p:nvSpPr>
        <p:spPr/>
        <p:txBody>
          <a:bodyPr/>
          <a:lstStyle>
            <a:lvl1pPr>
              <a:defRPr/>
            </a:lvl1pPr>
          </a:lstStyle>
          <a:p>
            <a:pPr>
              <a:defRPr/>
            </a:pPr>
            <a:fld id="{A0F6B387-86D0-450B-9FFE-F47F3E82B1E0}" type="datetimeFigureOut">
              <a:rPr lang="en-US"/>
              <a:pPr>
                <a:defRPr/>
              </a:pPr>
              <a:t>12-Nov-2009</a:t>
            </a:fld>
            <a:endParaRPr lang="en-US" dirty="0"/>
          </a:p>
        </p:txBody>
      </p:sp>
      <p:sp>
        <p:nvSpPr>
          <p:cNvPr id="6" name="Rectangle 20"/>
          <p:cNvSpPr>
            <a:spLocks noGrp="1"/>
          </p:cNvSpPr>
          <p:nvPr>
            <p:ph type="ftr" sz="quarter" idx="11"/>
          </p:nvPr>
        </p:nvSpPr>
        <p:spPr/>
        <p:txBody>
          <a:bodyPr/>
          <a:lstStyle>
            <a:lvl1pPr>
              <a:defRPr/>
            </a:lvl1pPr>
          </a:lstStyle>
          <a:p>
            <a:pPr>
              <a:defRPr/>
            </a:pPr>
            <a:endParaRPr lang="en-US"/>
          </a:p>
        </p:txBody>
      </p:sp>
      <p:sp>
        <p:nvSpPr>
          <p:cNvPr id="7" name="Rectangle 21"/>
          <p:cNvSpPr>
            <a:spLocks noGrp="1"/>
          </p:cNvSpPr>
          <p:nvPr>
            <p:ph type="sldNum" sz="quarter" idx="12"/>
          </p:nvPr>
        </p:nvSpPr>
        <p:spPr/>
        <p:txBody>
          <a:bodyPr/>
          <a:lstStyle>
            <a:lvl1pPr>
              <a:defRPr/>
            </a:lvl1pPr>
          </a:lstStyle>
          <a:p>
            <a:pPr>
              <a:defRPr/>
            </a:pPr>
            <a:fld id="{9F3440AD-62F2-4D8D-8523-0A299FC6D75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C5D9C989-E453-4696-A0DB-7C7F3E206F66}" type="datetimeFigureOut">
              <a:rPr lang="en-US" smtClean="0"/>
              <a:pPr>
                <a:defRPr/>
              </a:pPr>
              <a:t>12-Nov-2009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4FEB708-0152-4A9C-9155-4FF3AEAE0F16}" type="slidenum">
              <a:rPr lang="en-US" smtClean="0"/>
              <a:pPr>
                <a:defRPr/>
              </a:pPr>
              <a:t>‹#›</a:t>
            </a:fld>
            <a:endParaRPr lang="en-US"/>
          </a:p>
        </p:txBody>
      </p:sp>
    </p:spTree>
    <p:extLst>
      <p:ext uri="{BB962C8B-B14F-4D97-AF65-F5344CB8AC3E}">
        <p14:creationId xmlns:p14="http://schemas.microsoft.com/office/powerpoint/2007/7/12/main" xmlns="" val="3039699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hade val="85000"/>
          </a:schemeClr>
        </a:solidFill>
        <a:effectLst/>
      </p:bgPr>
    </p:bg>
    <p:spTree>
      <p:nvGrpSpPr>
        <p:cNvPr id="1" name=""/>
        <p:cNvGrpSpPr/>
        <p:nvPr/>
      </p:nvGrpSpPr>
      <p:grpSpPr>
        <a:xfrm>
          <a:off x="0" y="0"/>
          <a:ext cx="0" cy="0"/>
          <a:chOff x="0" y="0"/>
          <a:chExt cx="0" cy="0"/>
        </a:xfrm>
      </p:grpSpPr>
      <p:pic>
        <p:nvPicPr>
          <p:cNvPr id="1026" name="image5.png"/>
          <p:cNvPicPr>
            <a:picLocks noChangeAspect="1"/>
          </p:cNvPicPr>
          <p:nvPr/>
        </p:nvPicPr>
        <p:blipFill>
          <a:blip r:embed="rId10" cstate="print"/>
          <a:srcRect/>
          <a:stretch>
            <a:fillRect/>
          </a:stretch>
        </p:blipFill>
        <p:spPr bwMode="auto">
          <a:xfrm>
            <a:off x="0" y="0"/>
            <a:ext cx="9144000" cy="6858000"/>
          </a:xfrm>
          <a:prstGeom prst="rect">
            <a:avLst/>
          </a:prstGeom>
          <a:noFill/>
          <a:ln w="9525">
            <a:noFill/>
            <a:miter lim="800000"/>
            <a:headEnd/>
            <a:tailEnd/>
          </a:ln>
        </p:spPr>
      </p:pic>
      <p:pic>
        <p:nvPicPr>
          <p:cNvPr id="1027" name="image6.png"/>
          <p:cNvPicPr>
            <a:picLocks noChangeAspect="1"/>
          </p:cNvPicPr>
          <p:nvPr/>
        </p:nvPicPr>
        <p:blipFill>
          <a:blip r:embed="rId11" cstate="print"/>
          <a:srcRect/>
          <a:stretch>
            <a:fillRect/>
          </a:stretch>
        </p:blipFill>
        <p:spPr bwMode="auto">
          <a:xfrm>
            <a:off x="0" y="0"/>
            <a:ext cx="9144000" cy="6858000"/>
          </a:xfrm>
          <a:prstGeom prst="rect">
            <a:avLst/>
          </a:prstGeom>
          <a:noFill/>
          <a:ln w="9525">
            <a:noFill/>
            <a:miter lim="800000"/>
            <a:headEnd/>
            <a:tailEnd/>
          </a:ln>
        </p:spPr>
      </p:pic>
      <p:sp>
        <p:nvSpPr>
          <p:cNvPr id="1028" name="Rectangle 30"/>
          <p:cNvSpPr>
            <a:spLocks noGrp="1"/>
          </p:cNvSpPr>
          <p:nvPr>
            <p:ph type="title"/>
          </p:nvPr>
        </p:nvSpPr>
        <p:spPr bwMode="auto">
          <a:xfrm>
            <a:off x="457200" y="358775"/>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9" name="Rectangle 1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6"/>
          <p:cNvSpPr>
            <a:spLocks noGrp="1"/>
          </p:cNvSpPr>
          <p:nvPr>
            <p:ph type="dt" sz="half" idx="2"/>
          </p:nvPr>
        </p:nvSpPr>
        <p:spPr>
          <a:xfrm>
            <a:off x="457200" y="6245225"/>
            <a:ext cx="2133600" cy="476250"/>
          </a:xfrm>
          <a:prstGeom prst="rect">
            <a:avLst/>
          </a:prstGeom>
        </p:spPr>
        <p:txBody>
          <a:bodyPr/>
          <a:lstStyle>
            <a:lvl1pPr fontAlgn="auto">
              <a:spcBef>
                <a:spcPts val="0"/>
              </a:spcBef>
              <a:spcAft>
                <a:spcPts val="0"/>
              </a:spcAft>
              <a:defRPr sz="1000">
                <a:latin typeface="+mn-lt"/>
                <a:cs typeface="+mn-cs"/>
              </a:defRPr>
            </a:lvl1pPr>
          </a:lstStyle>
          <a:p>
            <a:pPr>
              <a:defRPr/>
            </a:pPr>
            <a:fld id="{0C2213C4-402A-4728-B8D2-58E8E2C56AFA}" type="datetimeFigureOut">
              <a:rPr lang="en-US"/>
              <a:pPr>
                <a:defRPr/>
              </a:pPr>
              <a:t>12-Nov-2009</a:t>
            </a:fld>
            <a:endParaRPr lang="en-US" dirty="0"/>
          </a:p>
        </p:txBody>
      </p:sp>
      <p:sp>
        <p:nvSpPr>
          <p:cNvPr id="20" name="Rectangle 20"/>
          <p:cNvSpPr>
            <a:spLocks noGrp="1"/>
          </p:cNvSpPr>
          <p:nvPr>
            <p:ph type="ftr" sz="quarter" idx="3"/>
          </p:nvPr>
        </p:nvSpPr>
        <p:spPr>
          <a:xfrm>
            <a:off x="3124200" y="6245225"/>
            <a:ext cx="2895600" cy="476250"/>
          </a:xfrm>
          <a:prstGeom prst="rect">
            <a:avLst/>
          </a:prstGeom>
        </p:spPr>
        <p:txBody>
          <a:bodyPr/>
          <a:lstStyle>
            <a:lvl1pPr algn="ctr" fontAlgn="auto">
              <a:spcBef>
                <a:spcPts val="0"/>
              </a:spcBef>
              <a:spcAft>
                <a:spcPts val="0"/>
              </a:spcAft>
              <a:defRPr sz="1000">
                <a:latin typeface="+mn-lt"/>
                <a:cs typeface="+mn-cs"/>
              </a:defRPr>
            </a:lvl1pPr>
          </a:lstStyle>
          <a:p>
            <a:pPr>
              <a:defRPr/>
            </a:pPr>
            <a:endParaRPr lang="en-US"/>
          </a:p>
        </p:txBody>
      </p:sp>
      <p:sp>
        <p:nvSpPr>
          <p:cNvPr id="21" name="Rectangle 21"/>
          <p:cNvSpPr>
            <a:spLocks noGrp="1"/>
          </p:cNvSpPr>
          <p:nvPr>
            <p:ph type="sldNum" sz="quarter" idx="4"/>
          </p:nvPr>
        </p:nvSpPr>
        <p:spPr>
          <a:xfrm>
            <a:off x="6553200" y="6245225"/>
            <a:ext cx="2133600" cy="476250"/>
          </a:xfrm>
          <a:prstGeom prst="rect">
            <a:avLst/>
          </a:prstGeom>
        </p:spPr>
        <p:txBody>
          <a:bodyPr/>
          <a:lstStyle>
            <a:lvl1pPr algn="r" fontAlgn="auto">
              <a:spcBef>
                <a:spcPts val="0"/>
              </a:spcBef>
              <a:spcAft>
                <a:spcPts val="0"/>
              </a:spcAft>
              <a:defRPr sz="1000">
                <a:latin typeface="+mn-lt"/>
                <a:cs typeface="+mn-cs"/>
              </a:defRPr>
            </a:lvl1pPr>
          </a:lstStyle>
          <a:p>
            <a:pPr>
              <a:defRPr/>
            </a:pPr>
            <a:fld id="{ABF8DD15-AC2E-431E-8730-D49C4A31BB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5" r:id="rId1"/>
    <p:sldLayoutId id="2147483769" r:id="rId2"/>
    <p:sldLayoutId id="2147483770" r:id="rId3"/>
    <p:sldLayoutId id="2147483771" r:id="rId4"/>
    <p:sldLayoutId id="2147483772" r:id="rId5"/>
    <p:sldLayoutId id="2147483773" r:id="rId6"/>
    <p:sldLayoutId id="2147483774" r:id="rId7"/>
    <p:sldLayoutId id="2147483776" r:id="rId8"/>
  </p:sldLayoutIdLst>
  <p:txStyles>
    <p:titleStyle>
      <a:defPPr>
        <a:defRPr sz="4400">
          <a:solidFill>
            <a:schemeClr val="tx1"/>
          </a:solidFill>
          <a:latin typeface="+mj-lt"/>
          <a:ea typeface="+mj-ea"/>
          <a:cs typeface="+mj-cs"/>
        </a:defRPr>
      </a:defPPr>
      <a:lvl1pPr algn="l" rtl="0" eaLnBrk="0" fontAlgn="base" hangingPunct="0">
        <a:spcBef>
          <a:spcPct val="0"/>
        </a:spcBef>
        <a:spcAft>
          <a:spcPct val="0"/>
        </a:spcAft>
        <a:defRPr sz="3600">
          <a:solidFill>
            <a:schemeClr val="tx1"/>
          </a:solidFill>
          <a:latin typeface="+mj-lt"/>
        </a:defRPr>
      </a:lvl1pPr>
      <a:lvl2pPr algn="l" rtl="0" eaLnBrk="0" fontAlgn="base" hangingPunct="0">
        <a:spcBef>
          <a:spcPct val="0"/>
        </a:spcBef>
        <a:spcAft>
          <a:spcPct val="0"/>
        </a:spcAft>
        <a:defRPr sz="3600">
          <a:solidFill>
            <a:schemeClr val="tx1"/>
          </a:solidFill>
          <a:latin typeface="Corbel" pitchFamily="34" charset="0"/>
        </a:defRPr>
      </a:lvl2pPr>
      <a:lvl3pPr algn="l" rtl="0" eaLnBrk="0" fontAlgn="base" hangingPunct="0">
        <a:spcBef>
          <a:spcPct val="0"/>
        </a:spcBef>
        <a:spcAft>
          <a:spcPct val="0"/>
        </a:spcAft>
        <a:defRPr sz="3600">
          <a:solidFill>
            <a:schemeClr val="tx1"/>
          </a:solidFill>
          <a:latin typeface="Corbel" pitchFamily="34" charset="0"/>
        </a:defRPr>
      </a:lvl3pPr>
      <a:lvl4pPr algn="l" rtl="0" eaLnBrk="0" fontAlgn="base" hangingPunct="0">
        <a:spcBef>
          <a:spcPct val="0"/>
        </a:spcBef>
        <a:spcAft>
          <a:spcPct val="0"/>
        </a:spcAft>
        <a:defRPr sz="3600">
          <a:solidFill>
            <a:schemeClr val="tx1"/>
          </a:solidFill>
          <a:latin typeface="Corbel" pitchFamily="34" charset="0"/>
        </a:defRPr>
      </a:lvl4pPr>
      <a:lvl5pPr algn="l" rtl="0" eaLnBrk="0" fontAlgn="base" hangingPunct="0">
        <a:spcBef>
          <a:spcPct val="0"/>
        </a:spcBef>
        <a:spcAft>
          <a:spcPct val="0"/>
        </a:spcAft>
        <a:defRPr sz="3600">
          <a:solidFill>
            <a:schemeClr val="tx1"/>
          </a:solidFill>
          <a:latin typeface="Corbel" pitchFamily="34" charset="0"/>
        </a:defRPr>
      </a:lvl5pPr>
      <a:lvl6pPr marL="457200" algn="l" rtl="0" fontAlgn="base">
        <a:spcBef>
          <a:spcPct val="0"/>
        </a:spcBef>
        <a:spcAft>
          <a:spcPct val="0"/>
        </a:spcAft>
        <a:defRPr sz="3600">
          <a:solidFill>
            <a:schemeClr val="tx1"/>
          </a:solidFill>
          <a:latin typeface="Corbel" pitchFamily="34" charset="0"/>
        </a:defRPr>
      </a:lvl6pPr>
      <a:lvl7pPr marL="914400" algn="l" rtl="0" fontAlgn="base">
        <a:spcBef>
          <a:spcPct val="0"/>
        </a:spcBef>
        <a:spcAft>
          <a:spcPct val="0"/>
        </a:spcAft>
        <a:defRPr sz="3600">
          <a:solidFill>
            <a:schemeClr val="tx1"/>
          </a:solidFill>
          <a:latin typeface="Corbel" pitchFamily="34" charset="0"/>
        </a:defRPr>
      </a:lvl7pPr>
      <a:lvl8pPr marL="1371600" algn="l" rtl="0" fontAlgn="base">
        <a:spcBef>
          <a:spcPct val="0"/>
        </a:spcBef>
        <a:spcAft>
          <a:spcPct val="0"/>
        </a:spcAft>
        <a:defRPr sz="3600">
          <a:solidFill>
            <a:schemeClr val="tx1"/>
          </a:solidFill>
          <a:latin typeface="Corbel" pitchFamily="34" charset="0"/>
        </a:defRPr>
      </a:lvl8pPr>
      <a:lvl9pPr marL="1828800" algn="l" rtl="0" fontAlgn="base">
        <a:spcBef>
          <a:spcPct val="0"/>
        </a:spcBef>
        <a:spcAft>
          <a:spcPct val="0"/>
        </a:spcAft>
        <a:defRPr sz="3600">
          <a:solidFill>
            <a:schemeClr val="tx1"/>
          </a:solidFill>
          <a:latin typeface="Corbel" pitchFamily="34" charset="0"/>
        </a:defRPr>
      </a:lvl9pPr>
    </p:titleStyle>
    <p:bodyStyle>
      <a:defPPr>
        <a:defRPr>
          <a:solidFill>
            <a:schemeClr val="tx1"/>
          </a:solidFill>
          <a:latin typeface="+mn-lt"/>
          <a:ea typeface="+mn-ea"/>
          <a:cs typeface="+mn-cs"/>
        </a:defRPr>
      </a:defPPr>
      <a:lvl1pPr marL="342900" indent="-342900" algn="l" rtl="0" eaLnBrk="0" fontAlgn="base" hangingPunct="0">
        <a:spcBef>
          <a:spcPct val="20000"/>
        </a:spcBef>
        <a:spcAft>
          <a:spcPct val="0"/>
        </a:spcAft>
        <a:buChar char="•"/>
        <a:defRPr sz="2800">
          <a:solidFill>
            <a:schemeClr val="tx1"/>
          </a:solidFill>
          <a:latin typeface="+mn-lt"/>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eaLnBrk="1" hangingPunct="1">
        <a:buChar char="•"/>
        <a:defRPr sz="2000"/>
      </a:lvl6pPr>
      <a:lvl7pPr marL="2971800" indent="-228600" eaLnBrk="1" hangingPunct="1">
        <a:buChar char="•"/>
        <a:defRPr sz="2000"/>
      </a:lvl7pPr>
      <a:lvl8pPr marL="3429000" indent="-228600" eaLnBrk="1" hangingPunct="1">
        <a:buChar char="•"/>
        <a:defRPr sz="2000"/>
      </a:lvl8pPr>
      <a:lvl9pPr marL="3886200" indent="-228600" eaLnBrk="1" hangingPunct="1">
        <a:buChar char="•"/>
        <a:defRPr sz="2000"/>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7.jpeg"/><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5" Type="http://schemas.openxmlformats.org/officeDocument/2006/relationships/image" Target="../media/image30.jpeg"/><Relationship Id="rId10" Type="http://schemas.openxmlformats.org/officeDocument/2006/relationships/image" Target="../media/image25.png"/><Relationship Id="rId4" Type="http://schemas.openxmlformats.org/officeDocument/2006/relationships/image" Target="../media/image8.png"/><Relationship Id="rId9" Type="http://schemas.openxmlformats.org/officeDocument/2006/relationships/image" Target="../media/image24.jpeg"/><Relationship Id="rId1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measuringprogress.org/knowledgeBase/" TargetMode="Externa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Jon.Hall@oecd.or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Jon.Hall@oecd.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Jon.Hall@oecd.or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Jon.Hall@oecd.or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p:cNvSpPr txBox="1">
            <a:spLocks/>
          </p:cNvSpPr>
          <p:nvPr/>
        </p:nvSpPr>
        <p:spPr>
          <a:xfrm>
            <a:off x="6215063" y="4286250"/>
            <a:ext cx="2479675" cy="571500"/>
          </a:xfrm>
          <a:prstGeom prst="rect">
            <a:avLst/>
          </a:prstGeom>
        </p:spPr>
        <p:txBody>
          <a:bodyPr>
            <a:normAutofit/>
          </a:bodyPr>
          <a:lstStyle/>
          <a:p>
            <a:pPr algn="r" fontAlgn="auto">
              <a:spcBef>
                <a:spcPts val="0"/>
              </a:spcBef>
              <a:spcAft>
                <a:spcPts val="0"/>
              </a:spcAft>
              <a:defRPr/>
            </a:pPr>
            <a:r>
              <a:rPr lang="fr-CA" sz="2400" i="1" kern="0" dirty="0">
                <a:solidFill>
                  <a:sysClr val="windowText" lastClr="000000"/>
                </a:solidFill>
                <a:latin typeface="+mn-lt"/>
                <a:cs typeface="+mn-cs"/>
              </a:rPr>
              <a:t>Adolfo Morrone</a:t>
            </a:r>
          </a:p>
          <a:p>
            <a:pPr algn="r" fontAlgn="auto">
              <a:spcBef>
                <a:spcPts val="0"/>
              </a:spcBef>
              <a:spcAft>
                <a:spcPts val="0"/>
              </a:spcAft>
              <a:defRPr/>
            </a:pPr>
            <a:endParaRPr lang="en-GB" sz="2800" i="1" kern="0" dirty="0">
              <a:solidFill>
                <a:sysClr val="windowText" lastClr="000000"/>
              </a:solidFill>
              <a:latin typeface="+mn-lt"/>
              <a:cs typeface="+mn-cs"/>
            </a:endParaRPr>
          </a:p>
        </p:txBody>
      </p:sp>
      <p:sp>
        <p:nvSpPr>
          <p:cNvPr id="5" name="Title 2"/>
          <p:cNvSpPr txBox="1">
            <a:spLocks/>
          </p:cNvSpPr>
          <p:nvPr/>
        </p:nvSpPr>
        <p:spPr>
          <a:xfrm>
            <a:off x="2214563" y="1928813"/>
            <a:ext cx="6500812" cy="2000250"/>
          </a:xfrm>
          <a:prstGeom prst="rect">
            <a:avLst/>
          </a:prstGeom>
          <a:noFill/>
          <a:ln>
            <a:noFill/>
          </a:ln>
        </p:spPr>
        <p:txBody>
          <a:bodyPr>
            <a:normAutofit fontScale="85000" lnSpcReduction="20000"/>
          </a:bodyPr>
          <a:lstStyle/>
          <a:p>
            <a:pPr algn="r" fontAlgn="auto">
              <a:spcBef>
                <a:spcPts val="0"/>
              </a:spcBef>
              <a:spcAft>
                <a:spcPts val="0"/>
              </a:spcAft>
              <a:defRPr/>
            </a:pPr>
            <a:r>
              <a:rPr lang="en-GB" sz="6000" b="1" kern="0" dirty="0">
                <a:solidFill>
                  <a:schemeClr val="tx2">
                    <a:lumMod val="60000"/>
                    <a:lumOff val="40000"/>
                  </a:schemeClr>
                </a:solidFill>
                <a:latin typeface="+mj-lt"/>
                <a:cs typeface="+mn-cs"/>
              </a:rPr>
              <a:t>The Global Project </a:t>
            </a:r>
          </a:p>
          <a:p>
            <a:pPr algn="r" fontAlgn="auto">
              <a:spcBef>
                <a:spcPts val="0"/>
              </a:spcBef>
              <a:spcAft>
                <a:spcPts val="0"/>
              </a:spcAft>
              <a:defRPr/>
            </a:pPr>
            <a:r>
              <a:rPr lang="en-GB" sz="6000" b="1" kern="0" dirty="0">
                <a:solidFill>
                  <a:schemeClr val="accent6">
                    <a:lumMod val="75000"/>
                  </a:schemeClr>
                </a:solidFill>
                <a:latin typeface="+mj-lt"/>
                <a:cs typeface="+mn-cs"/>
              </a:rPr>
              <a:t>on</a:t>
            </a:r>
            <a:r>
              <a:rPr lang="en-GB" sz="6000" b="1" kern="0" dirty="0">
                <a:solidFill>
                  <a:schemeClr val="accent1">
                    <a:lumMod val="75000"/>
                  </a:schemeClr>
                </a:solidFill>
                <a:latin typeface="+mj-lt"/>
                <a:cs typeface="+mn-cs"/>
              </a:rPr>
              <a:t> </a:t>
            </a:r>
            <a:r>
              <a:rPr lang="en-GB" sz="6000" b="1" kern="0" dirty="0">
                <a:solidFill>
                  <a:schemeClr val="accent6">
                    <a:lumMod val="75000"/>
                  </a:schemeClr>
                </a:solidFill>
                <a:latin typeface="+mj-lt"/>
                <a:cs typeface="+mn-cs"/>
              </a:rPr>
              <a:t>Measuring the Progress of Societies</a:t>
            </a:r>
            <a:endParaRPr lang="en-GB" sz="5800" b="1" kern="0" dirty="0">
              <a:solidFill>
                <a:schemeClr val="accent6">
                  <a:lumMod val="75000"/>
                </a:schemeClr>
              </a:solidFill>
              <a:latin typeface="+mj-lt"/>
              <a:cs typeface="+mn-cs"/>
            </a:endParaRPr>
          </a:p>
          <a:p>
            <a:pPr algn="ctr" fontAlgn="auto">
              <a:spcBef>
                <a:spcPts val="0"/>
              </a:spcBef>
              <a:spcAft>
                <a:spcPts val="0"/>
              </a:spcAft>
              <a:defRPr/>
            </a:pPr>
            <a:endParaRPr lang="en-GB" sz="5400" b="1" kern="0" dirty="0">
              <a:solidFill>
                <a:schemeClr val="bg1"/>
              </a:solidFill>
              <a:latin typeface="+mj-lt"/>
              <a:cs typeface="+mn-cs"/>
            </a:endParaRPr>
          </a:p>
          <a:p>
            <a:pPr algn="ctr" fontAlgn="auto">
              <a:spcBef>
                <a:spcPts val="0"/>
              </a:spcBef>
              <a:spcAft>
                <a:spcPts val="0"/>
              </a:spcAft>
              <a:defRPr/>
            </a:pPr>
            <a:endParaRPr lang="en-GB" sz="4400" i="1" dirty="0">
              <a:solidFill>
                <a:schemeClr val="bg1"/>
              </a:solidFill>
              <a:latin typeface="+mn-lt"/>
              <a:cs typeface="+mn-cs"/>
            </a:endParaRPr>
          </a:p>
        </p:txBody>
      </p:sp>
      <p:pic>
        <p:nvPicPr>
          <p:cNvPr id="3076" name="Picture 2"/>
          <p:cNvPicPr>
            <a:picLocks noChangeAspect="1" noChangeArrowheads="1"/>
          </p:cNvPicPr>
          <p:nvPr/>
        </p:nvPicPr>
        <p:blipFill>
          <a:blip r:embed="rId2" cstate="print"/>
          <a:srcRect/>
          <a:stretch>
            <a:fillRect/>
          </a:stretch>
        </p:blipFill>
        <p:spPr bwMode="auto">
          <a:xfrm>
            <a:off x="0" y="6215063"/>
            <a:ext cx="9144000" cy="642937"/>
          </a:xfrm>
          <a:prstGeom prst="rect">
            <a:avLst/>
          </a:prstGeom>
          <a:noFill/>
          <a:ln w="9525">
            <a:noFill/>
            <a:miter lim="800000"/>
            <a:headEnd/>
            <a:tailEnd/>
          </a:ln>
        </p:spPr>
      </p:pic>
      <p:pic>
        <p:nvPicPr>
          <p:cNvPr id="3077" name="Picture 6" descr="http://web.oecd.org/pac/publications/documentation/logo/Final/OECD_285_50K_150p.gif"/>
          <p:cNvPicPr>
            <a:picLocks noChangeAspect="1" noChangeArrowheads="1"/>
          </p:cNvPicPr>
          <p:nvPr/>
        </p:nvPicPr>
        <p:blipFill>
          <a:blip r:embed="rId3" cstate="print"/>
          <a:srcRect/>
          <a:stretch>
            <a:fillRect/>
          </a:stretch>
        </p:blipFill>
        <p:spPr bwMode="auto">
          <a:xfrm>
            <a:off x="8072438" y="214313"/>
            <a:ext cx="852487" cy="858837"/>
          </a:xfrm>
          <a:prstGeom prst="rect">
            <a:avLst/>
          </a:prstGeom>
          <a:noFill/>
          <a:ln w="9525">
            <a:noFill/>
            <a:miter lim="800000"/>
            <a:headEnd/>
            <a:tailEnd/>
          </a:ln>
        </p:spPr>
      </p:pic>
      <p:pic>
        <p:nvPicPr>
          <p:cNvPr id="3078" name="Picture 2"/>
          <p:cNvPicPr>
            <a:picLocks noChangeAspect="1" noChangeArrowheads="1"/>
          </p:cNvPicPr>
          <p:nvPr/>
        </p:nvPicPr>
        <p:blipFill>
          <a:blip r:embed="rId4" cstate="print"/>
          <a:srcRect/>
          <a:stretch>
            <a:fillRect/>
          </a:stretch>
        </p:blipFill>
        <p:spPr bwMode="auto">
          <a:xfrm>
            <a:off x="0" y="0"/>
            <a:ext cx="2357438" cy="1000125"/>
          </a:xfrm>
          <a:prstGeom prst="rect">
            <a:avLst/>
          </a:prstGeom>
          <a:noFill/>
          <a:ln w="9525">
            <a:noFill/>
            <a:miter lim="800000"/>
            <a:headEnd/>
            <a:tailEnd/>
          </a:ln>
        </p:spPr>
      </p:pic>
      <p:sp>
        <p:nvSpPr>
          <p:cNvPr id="35" name="Subtitle 2"/>
          <p:cNvSpPr txBox="1">
            <a:spLocks/>
          </p:cNvSpPr>
          <p:nvPr/>
        </p:nvSpPr>
        <p:spPr>
          <a:xfrm>
            <a:off x="2643188" y="5357813"/>
            <a:ext cx="1387475" cy="2857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fontAlgn="auto">
              <a:spcBef>
                <a:spcPts val="0"/>
              </a:spcBef>
              <a:spcAft>
                <a:spcPts val="0"/>
              </a:spcAft>
              <a:defRPr/>
            </a:pPr>
            <a:r>
              <a:rPr lang="en-GB" b="1" kern="0" dirty="0">
                <a:solidFill>
                  <a:schemeClr val="bg1">
                    <a:lumMod val="65000"/>
                  </a:schemeClr>
                </a:solidFill>
                <a:latin typeface="+mn-lt"/>
                <a:cs typeface="+mn-cs"/>
              </a:rPr>
              <a:t>fremskridt</a:t>
            </a:r>
          </a:p>
        </p:txBody>
      </p:sp>
      <p:sp>
        <p:nvSpPr>
          <p:cNvPr id="36" name="Subtitle 2"/>
          <p:cNvSpPr txBox="1">
            <a:spLocks/>
          </p:cNvSpPr>
          <p:nvPr/>
        </p:nvSpPr>
        <p:spPr>
          <a:xfrm>
            <a:off x="0" y="5000625"/>
            <a:ext cx="1500188" cy="357188"/>
          </a:xfrm>
          <a:prstGeom prst="rect">
            <a:avLst/>
          </a:prstGeom>
        </p:spPr>
        <p:txBody>
          <a:bodyPr>
            <a:normAutofit fontScale="85000" lnSpcReduction="20000"/>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defRPr/>
            </a:pPr>
            <a:r>
              <a:rPr lang="en-GB" sz="2400" b="1" dirty="0">
                <a:solidFill>
                  <a:schemeClr val="bg1">
                    <a:lumMod val="65000"/>
                  </a:schemeClr>
                </a:solidFill>
                <a:latin typeface="+mn-lt"/>
                <a:cs typeface="+mn-cs"/>
              </a:rPr>
              <a:t>ilerleme</a:t>
            </a:r>
          </a:p>
        </p:txBody>
      </p:sp>
      <p:sp>
        <p:nvSpPr>
          <p:cNvPr id="37" name="Subtitle 2"/>
          <p:cNvSpPr txBox="1">
            <a:spLocks/>
          </p:cNvSpPr>
          <p:nvPr/>
        </p:nvSpPr>
        <p:spPr>
          <a:xfrm>
            <a:off x="4572000" y="5357813"/>
            <a:ext cx="1357313" cy="357187"/>
          </a:xfrm>
          <a:prstGeom prst="rect">
            <a:avLst/>
          </a:prstGeom>
        </p:spPr>
        <p:txBody>
          <a:bodyPr>
            <a:normAutofit fontScale="85000" lnSpcReduction="20000"/>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defRPr/>
            </a:pPr>
            <a:r>
              <a:rPr lang="en-GB" sz="2400" b="1" dirty="0">
                <a:solidFill>
                  <a:schemeClr val="bg1">
                    <a:lumMod val="65000"/>
                  </a:schemeClr>
                </a:solidFill>
                <a:latin typeface="+mn-lt"/>
                <a:cs typeface="+mn-cs"/>
              </a:rPr>
              <a:t>framsteg</a:t>
            </a:r>
          </a:p>
        </p:txBody>
      </p:sp>
      <p:sp>
        <p:nvSpPr>
          <p:cNvPr id="38" name="Subtitle 2"/>
          <p:cNvSpPr txBox="1">
            <a:spLocks/>
          </p:cNvSpPr>
          <p:nvPr/>
        </p:nvSpPr>
        <p:spPr>
          <a:xfrm>
            <a:off x="7786688" y="5643563"/>
            <a:ext cx="1081087" cy="2984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defRPr/>
            </a:pPr>
            <a:r>
              <a:rPr lang="en-US" sz="2000" b="1" dirty="0">
                <a:solidFill>
                  <a:schemeClr val="bg1">
                    <a:lumMod val="65000"/>
                  </a:schemeClr>
                </a:solidFill>
                <a:latin typeface="+mn-lt"/>
                <a:cs typeface="+mn-cs"/>
              </a:rPr>
              <a:t>진보</a:t>
            </a:r>
            <a:endParaRPr lang="en-GB" sz="2000" b="1" dirty="0">
              <a:solidFill>
                <a:schemeClr val="bg1">
                  <a:lumMod val="65000"/>
                </a:schemeClr>
              </a:solidFill>
              <a:latin typeface="+mn-lt"/>
              <a:cs typeface="+mn-cs"/>
            </a:endParaRPr>
          </a:p>
        </p:txBody>
      </p:sp>
      <p:sp>
        <p:nvSpPr>
          <p:cNvPr id="39" name="Subtitle 2"/>
          <p:cNvSpPr txBox="1">
            <a:spLocks/>
          </p:cNvSpPr>
          <p:nvPr/>
        </p:nvSpPr>
        <p:spPr>
          <a:xfrm>
            <a:off x="857250" y="5429250"/>
            <a:ext cx="1257300" cy="357188"/>
          </a:xfrm>
          <a:prstGeom prst="rect">
            <a:avLst/>
          </a:prstGeom>
        </p:spPr>
        <p:txBody>
          <a:bodyPr>
            <a:normAutofit fontScale="77500" lnSpcReduction="20000"/>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lnSpc>
                <a:spcPct val="80000"/>
              </a:lnSpc>
              <a:spcBef>
                <a:spcPct val="20000"/>
              </a:spcBef>
              <a:spcAft>
                <a:spcPts val="0"/>
              </a:spcAft>
              <a:defRPr/>
            </a:pPr>
            <a:r>
              <a:rPr lang="en-GB" sz="2400" b="1" dirty="0">
                <a:solidFill>
                  <a:schemeClr val="bg1">
                    <a:lumMod val="65000"/>
                  </a:schemeClr>
                </a:solidFill>
                <a:latin typeface="+mn-lt"/>
                <a:cs typeface="+mn-cs"/>
              </a:rPr>
              <a:t>progresso</a:t>
            </a:r>
          </a:p>
        </p:txBody>
      </p:sp>
      <p:sp>
        <p:nvSpPr>
          <p:cNvPr id="40" name="Subtitle 2"/>
          <p:cNvSpPr txBox="1">
            <a:spLocks/>
          </p:cNvSpPr>
          <p:nvPr/>
        </p:nvSpPr>
        <p:spPr>
          <a:xfrm>
            <a:off x="6715125" y="5357813"/>
            <a:ext cx="1028700" cy="449262"/>
          </a:xfrm>
          <a:prstGeom prst="rect">
            <a:avLst/>
          </a:prstGeom>
        </p:spPr>
        <p:txBody>
          <a:bodyPr>
            <a:normAutofit fontScale="70000" lnSpcReduction="20000"/>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defRPr/>
            </a:pPr>
            <a:r>
              <a:rPr lang="en-GB" sz="2700" b="1" dirty="0">
                <a:solidFill>
                  <a:schemeClr val="bg1">
                    <a:lumMod val="65000"/>
                  </a:schemeClr>
                </a:solidFill>
                <a:latin typeface="+mn-lt"/>
                <a:cs typeface="+mn-cs"/>
              </a:rPr>
              <a:t>progrès</a:t>
            </a:r>
          </a:p>
        </p:txBody>
      </p:sp>
      <p:sp>
        <p:nvSpPr>
          <p:cNvPr id="41" name="Subtitle 2"/>
          <p:cNvSpPr txBox="1">
            <a:spLocks/>
          </p:cNvSpPr>
          <p:nvPr/>
        </p:nvSpPr>
        <p:spPr>
          <a:xfrm>
            <a:off x="7358063" y="5000625"/>
            <a:ext cx="1554162" cy="369888"/>
          </a:xfrm>
          <a:prstGeom prst="rect">
            <a:avLst/>
          </a:prstGeom>
        </p:spPr>
        <p:txBody>
          <a:bodyPr>
            <a:normAutofit fontScale="70000" lnSpcReduction="20000"/>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defRPr/>
            </a:pPr>
            <a:r>
              <a:rPr lang="en-GB" sz="2700" b="1" dirty="0">
                <a:solidFill>
                  <a:schemeClr val="bg1">
                    <a:lumMod val="65000"/>
                  </a:schemeClr>
                </a:solidFill>
                <a:latin typeface="+mn-lt"/>
                <a:cs typeface="+mn-cs"/>
              </a:rPr>
              <a:t>vooruitgang</a:t>
            </a:r>
          </a:p>
        </p:txBody>
      </p:sp>
      <p:sp>
        <p:nvSpPr>
          <p:cNvPr id="42" name="Subtitle 2"/>
          <p:cNvSpPr txBox="1">
            <a:spLocks/>
          </p:cNvSpPr>
          <p:nvPr/>
        </p:nvSpPr>
        <p:spPr>
          <a:xfrm>
            <a:off x="5786438" y="5643563"/>
            <a:ext cx="1428750" cy="357187"/>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buFont typeface="Arial" pitchFamily="34" charset="0"/>
              <a:buNone/>
              <a:defRPr/>
            </a:pPr>
            <a:r>
              <a:rPr lang="en-GB" sz="2000" b="1" dirty="0">
                <a:solidFill>
                  <a:schemeClr val="bg1">
                    <a:lumMod val="65000"/>
                  </a:schemeClr>
                </a:solidFill>
                <a:latin typeface="+mn-lt"/>
                <a:cs typeface="+mn-cs"/>
              </a:rPr>
              <a:t>progreso</a:t>
            </a:r>
          </a:p>
        </p:txBody>
      </p:sp>
      <p:sp>
        <p:nvSpPr>
          <p:cNvPr id="43" name="Subtitle 2"/>
          <p:cNvSpPr txBox="1">
            <a:spLocks/>
          </p:cNvSpPr>
          <p:nvPr/>
        </p:nvSpPr>
        <p:spPr>
          <a:xfrm>
            <a:off x="5643563" y="5000625"/>
            <a:ext cx="1254125" cy="2857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defRPr/>
            </a:pPr>
            <a:r>
              <a:rPr lang="en-US" sz="2300" b="1" dirty="0">
                <a:solidFill>
                  <a:schemeClr val="bg1">
                    <a:lumMod val="65000"/>
                  </a:schemeClr>
                </a:solidFill>
                <a:latin typeface="+mn-lt"/>
                <a:cs typeface="+mn-cs"/>
              </a:rPr>
              <a:t>進歩</a:t>
            </a:r>
            <a:endParaRPr lang="en-GB" sz="2300" b="1" dirty="0" err="1">
              <a:solidFill>
                <a:schemeClr val="bg1">
                  <a:lumMod val="65000"/>
                </a:schemeClr>
              </a:solidFill>
              <a:latin typeface="+mn-lt"/>
              <a:cs typeface="+mn-cs"/>
            </a:endParaRPr>
          </a:p>
        </p:txBody>
      </p:sp>
      <p:sp>
        <p:nvSpPr>
          <p:cNvPr id="44" name="Subtitle 2"/>
          <p:cNvSpPr txBox="1">
            <a:spLocks/>
          </p:cNvSpPr>
          <p:nvPr/>
        </p:nvSpPr>
        <p:spPr>
          <a:xfrm>
            <a:off x="1714500" y="5715000"/>
            <a:ext cx="1285875" cy="214313"/>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lnSpc>
                <a:spcPct val="80000"/>
              </a:lnSpc>
              <a:spcBef>
                <a:spcPct val="20000"/>
              </a:spcBef>
              <a:spcAft>
                <a:spcPts val="0"/>
              </a:spcAft>
              <a:defRPr/>
            </a:pPr>
            <a:r>
              <a:rPr lang="en-GB" sz="2000" b="1" dirty="0">
                <a:solidFill>
                  <a:schemeClr val="bg1">
                    <a:lumMod val="65000"/>
                  </a:schemeClr>
                </a:solidFill>
                <a:latin typeface="+mn-lt"/>
                <a:cs typeface="+mn-cs"/>
              </a:rPr>
              <a:t>haladás</a:t>
            </a:r>
          </a:p>
        </p:txBody>
      </p:sp>
      <p:sp>
        <p:nvSpPr>
          <p:cNvPr id="45" name="Subtitle 2"/>
          <p:cNvSpPr txBox="1">
            <a:spLocks/>
          </p:cNvSpPr>
          <p:nvPr/>
        </p:nvSpPr>
        <p:spPr>
          <a:xfrm>
            <a:off x="3500438" y="5643563"/>
            <a:ext cx="1643062" cy="357187"/>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defRPr/>
            </a:pPr>
            <a:r>
              <a:rPr lang="en-US" sz="2300" b="1" dirty="0">
                <a:solidFill>
                  <a:schemeClr val="bg1">
                    <a:lumMod val="65000"/>
                  </a:schemeClr>
                </a:solidFill>
                <a:latin typeface="+mn-lt"/>
                <a:cs typeface="+mn-cs"/>
              </a:rPr>
              <a:t>进展</a:t>
            </a:r>
            <a:endParaRPr lang="en-GB" sz="2300" b="1" dirty="0" err="1">
              <a:solidFill>
                <a:schemeClr val="bg1">
                  <a:lumMod val="65000"/>
                </a:schemeClr>
              </a:solidFill>
              <a:latin typeface="+mn-lt"/>
              <a:cs typeface="+mn-cs"/>
            </a:endParaRPr>
          </a:p>
        </p:txBody>
      </p:sp>
      <p:sp>
        <p:nvSpPr>
          <p:cNvPr id="46" name="Subtitle 2"/>
          <p:cNvSpPr txBox="1">
            <a:spLocks/>
          </p:cNvSpPr>
          <p:nvPr/>
        </p:nvSpPr>
        <p:spPr bwMode="auto">
          <a:xfrm>
            <a:off x="1857375" y="5000625"/>
            <a:ext cx="1074738" cy="357188"/>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ct val="20000"/>
              </a:spcBef>
              <a:spcAft>
                <a:spcPts val="0"/>
              </a:spcAft>
              <a:defRPr/>
            </a:pPr>
            <a:r>
              <a:rPr lang="ar-SA" sz="2400" b="1" dirty="0">
                <a:solidFill>
                  <a:schemeClr val="bg1">
                    <a:lumMod val="65000"/>
                  </a:schemeClr>
                </a:solidFill>
                <a:latin typeface="Calibri" pitchFamily="34" charset="0"/>
                <a:cs typeface="Arial" pitchFamily="34" charset="0"/>
              </a:rPr>
              <a:t>التقدم</a:t>
            </a:r>
            <a:r>
              <a:rPr lang="en-GB" sz="2400" b="1" dirty="0">
                <a:solidFill>
                  <a:schemeClr val="bg1">
                    <a:lumMod val="65000"/>
                  </a:schemeClr>
                </a:solidFill>
                <a:latin typeface="Calibri" pitchFamily="34" charset="0"/>
                <a:cs typeface="Arial" pitchFamily="34" charset="0"/>
              </a:rPr>
              <a:t> </a:t>
            </a:r>
          </a:p>
        </p:txBody>
      </p:sp>
      <p:sp>
        <p:nvSpPr>
          <p:cNvPr id="47" name="Subtitle 2"/>
          <p:cNvSpPr txBox="1">
            <a:spLocks/>
          </p:cNvSpPr>
          <p:nvPr/>
        </p:nvSpPr>
        <p:spPr>
          <a:xfrm>
            <a:off x="3857625" y="5000625"/>
            <a:ext cx="1143000" cy="357188"/>
          </a:xfrm>
          <a:prstGeom prst="rect">
            <a:avLst/>
          </a:prstGeom>
        </p:spPr>
        <p:txBody>
          <a:bodyPr>
            <a:normAutofit fontScale="70000" lnSpcReduction="20000"/>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lnSpc>
                <a:spcPct val="80000"/>
              </a:lnSpc>
              <a:spcBef>
                <a:spcPct val="20000"/>
              </a:spcBef>
              <a:spcAft>
                <a:spcPts val="0"/>
              </a:spcAft>
              <a:defRPr/>
            </a:pPr>
            <a:r>
              <a:rPr lang="en-GB" sz="2700" b="1" dirty="0">
                <a:solidFill>
                  <a:schemeClr val="bg1">
                    <a:lumMod val="65000"/>
                  </a:schemeClr>
                </a:solidFill>
                <a:latin typeface="+mn-lt"/>
                <a:cs typeface="+mn-cs"/>
              </a:rPr>
              <a:t>progress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endParaRPr lang="en-US" dirty="0"/>
          </a:p>
        </p:txBody>
      </p:sp>
      <p:sp>
        <p:nvSpPr>
          <p:cNvPr id="3" name="Text Placeholder 2"/>
          <p:cNvSpPr>
            <a:spLocks noGrp="1"/>
          </p:cNvSpPr>
          <p:nvPr>
            <p:ph type="body" idx="1"/>
          </p:nvPr>
        </p:nvSpPr>
        <p:spPr/>
        <p:txBody>
          <a:bodyPr rtlCol="0">
            <a:normAutofit/>
          </a:bodyPr>
          <a:lstStyle/>
          <a:p>
            <a:pPr eaLnBrk="1" fontAlgn="auto" hangingPunct="1">
              <a:spcAft>
                <a:spcPts val="0"/>
              </a:spcAft>
              <a:buFont typeface="Arial" pitchFamily="34" charset="0"/>
              <a:buNone/>
              <a:defRPr/>
            </a:pPr>
            <a:endParaRPr lang="en-US"/>
          </a:p>
        </p:txBody>
      </p:sp>
      <p:pic>
        <p:nvPicPr>
          <p:cNvPr id="2050" name="Picture 2" descr="http://farm1.static.flickr.com/55/128486232_ce77e8323f_o.jpg"/>
          <p:cNvPicPr>
            <a:picLocks noChangeAspect="1" noChangeArrowheads="1"/>
          </p:cNvPicPr>
          <p:nvPr/>
        </p:nvPicPr>
        <p:blipFill>
          <a:blip r:embed="rId3" cstate="screen">
            <a:extLst>
              <a:ext uri="28A0092B-C50C-407e-A947-70E740481C1C">
                <a14:useLocalDpi xmlns:a14="http://schemas.microsoft.com/office/drawing/2007/7/7/main" xmlns="" val="0"/>
              </a:ext>
            </a:extLst>
          </a:blip>
          <a:srcRect/>
          <a:stretch>
            <a:fillRect/>
          </a:stretch>
        </p:blipFill>
        <p:spPr bwMode="auto">
          <a:xfrm>
            <a:off x="0" y="0"/>
            <a:ext cx="9144000" cy="6858001"/>
          </a:xfrm>
          <a:prstGeom prst="rect">
            <a:avLst/>
          </a:prstGeom>
          <a:extLst>
            <a:ext uri="{909E8E84-426E-40dd-AFC4-6F175D3DCCD1}">
              <a14:hiddenFill xmlns:a14="http://schemas.microsoft.com/office/drawing/2007/7/7/main" xmlns="">
                <a:solidFill>
                  <a:srgbClr xmlns:mc="http://schemas.openxmlformats.org/markup-compatibility/2006" val="FFFFFF" mc:Ignorable=""/>
                </a:solidFill>
              </a14:hiddenFill>
            </a:ext>
          </a:extLst>
        </p:spPr>
      </p:pic>
      <p:sp>
        <p:nvSpPr>
          <p:cNvPr id="4" name="TextBox 3"/>
          <p:cNvSpPr txBox="1"/>
          <p:nvPr/>
        </p:nvSpPr>
        <p:spPr>
          <a:xfrm>
            <a:off x="438150" y="342900"/>
            <a:ext cx="6953250" cy="461665"/>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latin typeface="+mj-lt"/>
              </a:rPr>
              <a:t>GDP is an important economic indicator that measures </a:t>
            </a:r>
            <a:r>
              <a:rPr lang="en-US" sz="2400" dirty="0" smtClean="0">
                <a:solidFill>
                  <a:schemeClr val="accent1"/>
                </a:solidFill>
                <a:effectLst>
                  <a:outerShdw blurRad="38100" dist="38100" dir="2700000" algn="tl">
                    <a:srgbClr val="000000">
                      <a:alpha val="43137"/>
                    </a:srgbClr>
                  </a:outerShdw>
                </a:effectLst>
                <a:latin typeface="+mj-lt"/>
              </a:rPr>
              <a:t>output</a:t>
            </a:r>
            <a:r>
              <a:rPr lang="en-US" dirty="0" smtClean="0">
                <a:solidFill>
                  <a:schemeClr val="accent2"/>
                </a:solidFill>
                <a:effectLst>
                  <a:outerShdw blurRad="38100" dist="38100" dir="2700000" algn="tl">
                    <a:srgbClr val="000000">
                      <a:alpha val="43137"/>
                    </a:srgbClr>
                  </a:outerShdw>
                </a:effectLst>
                <a:latin typeface="+mj-lt"/>
              </a:rPr>
              <a:t>.</a:t>
            </a:r>
            <a:endParaRPr lang="en-US" dirty="0">
              <a:solidFill>
                <a:schemeClr val="accent2"/>
              </a:solidFill>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mtClean="0"/>
              <a:t>But it doesn’t give a full picture of social progress and well-being</a:t>
            </a:r>
            <a:endParaRPr lang="en-US"/>
          </a:p>
        </p:txBody>
      </p:sp>
      <p:sp>
        <p:nvSpPr>
          <p:cNvPr id="3" name="Text Placeholder 2"/>
          <p:cNvSpPr>
            <a:spLocks noGrp="1"/>
          </p:cNvSpPr>
          <p:nvPr>
            <p:ph type="body" idx="1"/>
          </p:nvPr>
        </p:nvSpPr>
        <p:spPr/>
        <p:txBody>
          <a:bodyPr rtlCol="0">
            <a:normAutofit/>
          </a:bodyPr>
          <a:lstStyle/>
          <a:p>
            <a:pPr eaLnBrk="1" fontAlgn="auto" hangingPunct="1">
              <a:spcAft>
                <a:spcPts val="0"/>
              </a:spcAft>
              <a:buFont typeface="Arial" pitchFamily="34" charset="0"/>
              <a:buNone/>
              <a:defRPr/>
            </a:pPr>
            <a:endParaRPr lang="en-US"/>
          </a:p>
        </p:txBody>
      </p:sp>
      <p:pic>
        <p:nvPicPr>
          <p:cNvPr id="3074" name="Picture 2" descr="http://farm4.static.flickr.com/3315/3197059682_ae0824d2ff_b.jpg"/>
          <p:cNvPicPr>
            <a:picLocks noChangeAspect="1" noChangeArrowheads="1"/>
          </p:cNvPicPr>
          <p:nvPr/>
        </p:nvPicPr>
        <p:blipFill>
          <a:blip r:embed="rId3">
            <a:extLst>
              <a:ext uri="28A0092B-C50C-407e-A947-70E740481C1C">
                <a14:useLocalDpi xmlns:a14="http://schemas.microsoft.com/office/drawing/2007/7/7/main" xmlns="" val="0"/>
              </a:ext>
            </a:extLst>
          </a:blip>
          <a:srcRect/>
          <a:stretch>
            <a:fillRect/>
          </a:stretch>
        </p:blipFill>
        <p:spPr bwMode="auto">
          <a:xfrm>
            <a:off x="-568989" y="0"/>
            <a:ext cx="10281978" cy="6858000"/>
          </a:xfrm>
          <a:prstGeom prst="rect">
            <a:avLst/>
          </a:prstGeom>
          <a:extLst>
            <a:ext uri="{909E8E84-426E-40dd-AFC4-6F175D3DCCD1}">
              <a14:hiddenFill xmlns:a14="http://schemas.microsoft.com/office/drawing/2007/7/7/main" xmlns="">
                <a:solidFill>
                  <a:srgbClr xmlns:mc="http://schemas.openxmlformats.org/markup-compatibility/2006" val="FFFFFF" mc:Ignorable=""/>
                </a:solidFill>
              </a14:hiddenFill>
            </a:ext>
          </a:extLst>
        </p:spPr>
      </p:pic>
      <p:sp>
        <p:nvSpPr>
          <p:cNvPr id="5" name="TextBox 4"/>
          <p:cNvSpPr txBox="1"/>
          <p:nvPr/>
        </p:nvSpPr>
        <p:spPr>
          <a:xfrm>
            <a:off x="0" y="3695700"/>
            <a:ext cx="672465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latin typeface="+mj-lt"/>
              </a:rPr>
              <a:t>But it is not sufficient to measure</a:t>
            </a:r>
            <a:endParaRPr lang="en-US" dirty="0">
              <a:solidFill>
                <a:schemeClr val="accent2"/>
              </a:solidFill>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farm2.static.flickr.com/1089/1288628937_eedf670689_o.jpg"/>
          <p:cNvPicPr>
            <a:picLocks noChangeAspect="1" noChangeArrowheads="1"/>
          </p:cNvPicPr>
          <p:nvPr/>
        </p:nvPicPr>
        <p:blipFill>
          <a:blip r:embed="rId3">
            <a:extLst>
              <a:ext uri="28A0092B-C50C-407e-A947-70E740481C1C">
                <a14:useLocalDpi xmlns:a14="http://schemas.microsoft.com/office/drawing/2007/7/7/main" xmlns="" val="0"/>
              </a:ext>
            </a:extLst>
          </a:blip>
          <a:srcRect/>
          <a:stretch>
            <a:fillRect/>
          </a:stretch>
        </p:blipFill>
        <p:spPr bwMode="auto">
          <a:xfrm>
            <a:off x="0" y="-1071563"/>
            <a:ext cx="9696450" cy="9696451"/>
          </a:xfrm>
          <a:prstGeom prst="rect">
            <a:avLst/>
          </a:prstGeom>
          <a:extLst>
            <a:ext uri="{909E8E84-426E-40dd-AFC4-6F175D3DCCD1}">
              <a14:hiddenFill xmlns:a14="http://schemas.microsoft.com/office/drawing/2007/7/7/main" xmlns="">
                <a:solidFill>
                  <a:srgbClr xmlns:mc="http://schemas.openxmlformats.org/markup-compatibility/2006" val="FFFFFF" mc:Ignorable=""/>
                </a:solidFill>
              </a14:hiddenFill>
            </a:ext>
            <a:ext uri="{91240B29-F687-4f45-9708-019B960494DF}">
              <a14:hiddenLine xmlns:a14="http://schemas.microsoft.com/office/drawing/2007/7/7/main" xmlns="" w="9525">
                <a:solidFill>
                  <a:srgbClr xmlns:mc="http://schemas.openxmlformats.org/markup-compatibility/2006" val="000000" mc:Ignorable=""/>
                </a:solidFill>
                <a:miter lim="800000"/>
                <a:headEnd/>
                <a:tailEnd/>
              </a14:hiddenLine>
            </a:ext>
          </a:extLst>
        </p:spPr>
      </p:pic>
      <p:sp>
        <p:nvSpPr>
          <p:cNvPr id="2" name="TextBox 1"/>
          <p:cNvSpPr txBox="1"/>
          <p:nvPr/>
        </p:nvSpPr>
        <p:spPr>
          <a:xfrm>
            <a:off x="285720" y="4954598"/>
            <a:ext cx="4786312" cy="923925"/>
          </a:xfrm>
          <a:prstGeom prst="rect">
            <a:avLst/>
          </a:prstGeom>
          <a:noFill/>
        </p:spPr>
        <p:txBody>
          <a:bodyPr>
            <a:spAutoFit/>
          </a:bodyPr>
          <a:lstStyle/>
          <a:p>
            <a:pPr fontAlgn="auto">
              <a:spcBef>
                <a:spcPts val="0"/>
              </a:spcBef>
              <a:spcAft>
                <a:spcPts val="0"/>
              </a:spcAft>
              <a:defRPr/>
            </a:pPr>
            <a:r>
              <a:rPr lang="fr-FR" dirty="0" smtClean="0">
                <a:solidFill>
                  <a:schemeClr val="bg1"/>
                </a:solidFill>
                <a:effectLst>
                  <a:outerShdw blurRad="50800" dist="38100" dir="2700000" algn="tl" rotWithShape="0">
                    <a:prstClr val="black">
                      <a:alpha val="40000"/>
                    </a:prstClr>
                  </a:outerShdw>
                </a:effectLst>
                <a:latin typeface="+mn-lt"/>
                <a:cs typeface="+mn-cs"/>
              </a:rPr>
              <a:t>GDP </a:t>
            </a:r>
            <a:r>
              <a:rPr lang="fr-FR" dirty="0">
                <a:solidFill>
                  <a:schemeClr val="bg1"/>
                </a:solidFill>
                <a:effectLst>
                  <a:outerShdw blurRad="50800" dist="38100" dir="2700000" algn="tl" rotWithShape="0">
                    <a:prstClr val="black">
                      <a:alpha val="40000"/>
                    </a:prstClr>
                  </a:outerShdw>
                </a:effectLst>
                <a:latin typeface="+mn-lt"/>
                <a:cs typeface="+mn-cs"/>
              </a:rPr>
              <a:t>per </a:t>
            </a:r>
            <a:r>
              <a:rPr lang="fr-FR" dirty="0" smtClean="0">
                <a:solidFill>
                  <a:schemeClr val="bg1"/>
                </a:solidFill>
                <a:effectLst>
                  <a:outerShdw blurRad="50800" dist="38100" dir="2700000" algn="tl" rotWithShape="0">
                    <a:prstClr val="black">
                      <a:alpha val="40000"/>
                    </a:prstClr>
                  </a:outerShdw>
                </a:effectLst>
                <a:latin typeface="+mn-lt"/>
                <a:cs typeface="+mn-cs"/>
              </a:rPr>
              <a:t>capita </a:t>
            </a:r>
            <a:r>
              <a:rPr lang="fr-FR" dirty="0" err="1">
                <a:solidFill>
                  <a:schemeClr val="bg1"/>
                </a:solidFill>
                <a:effectLst>
                  <a:outerShdw blurRad="50800" dist="38100" dir="2700000" algn="tl" rotWithShape="0">
                    <a:prstClr val="black">
                      <a:alpha val="40000"/>
                    </a:prstClr>
                  </a:outerShdw>
                </a:effectLst>
                <a:latin typeface="+mn-lt"/>
                <a:cs typeface="+mn-cs"/>
              </a:rPr>
              <a:t>is</a:t>
            </a:r>
            <a:r>
              <a:rPr lang="fr-FR" dirty="0">
                <a:solidFill>
                  <a:schemeClr val="bg1"/>
                </a:solidFill>
                <a:effectLst>
                  <a:outerShdw blurRad="50800" dist="38100" dir="2700000" algn="tl" rotWithShape="0">
                    <a:prstClr val="black">
                      <a:alpha val="40000"/>
                    </a:prstClr>
                  </a:outerShdw>
                </a:effectLst>
                <a:latin typeface="+mn-lt"/>
                <a:cs typeface="+mn-cs"/>
              </a:rPr>
              <a:t> </a:t>
            </a:r>
            <a:r>
              <a:rPr lang="fr-FR" dirty="0" err="1">
                <a:solidFill>
                  <a:schemeClr val="bg1"/>
                </a:solidFill>
                <a:effectLst>
                  <a:outerShdw blurRad="50800" dist="38100" dir="2700000" algn="tl" rotWithShape="0">
                    <a:prstClr val="black">
                      <a:alpha val="40000"/>
                    </a:prstClr>
                  </a:outerShdw>
                </a:effectLst>
                <a:latin typeface="+mn-lt"/>
                <a:cs typeface="+mn-cs"/>
              </a:rPr>
              <a:t>just</a:t>
            </a:r>
            <a:r>
              <a:rPr lang="fr-FR" dirty="0">
                <a:solidFill>
                  <a:schemeClr val="bg1"/>
                </a:solidFill>
                <a:effectLst>
                  <a:outerShdw blurRad="50800" dist="38100" dir="2700000" algn="tl" rotWithShape="0">
                    <a:prstClr val="black">
                      <a:alpha val="40000"/>
                    </a:prstClr>
                  </a:outerShdw>
                </a:effectLst>
                <a:latin typeface="+mn-lt"/>
                <a:cs typeface="+mn-cs"/>
              </a:rPr>
              <a:t> GDP </a:t>
            </a:r>
            <a:r>
              <a:rPr lang="fr-FR" dirty="0" err="1">
                <a:solidFill>
                  <a:schemeClr val="bg1"/>
                </a:solidFill>
                <a:effectLst>
                  <a:outerShdw blurRad="50800" dist="38100" dir="2700000" algn="tl" rotWithShape="0">
                    <a:prstClr val="black">
                      <a:alpha val="40000"/>
                    </a:prstClr>
                  </a:outerShdw>
                </a:effectLst>
                <a:latin typeface="+mn-lt"/>
                <a:cs typeface="+mn-cs"/>
              </a:rPr>
              <a:t>divided</a:t>
            </a:r>
            <a:r>
              <a:rPr lang="fr-FR" dirty="0">
                <a:solidFill>
                  <a:schemeClr val="bg1"/>
                </a:solidFill>
                <a:effectLst>
                  <a:outerShdw blurRad="50800" dist="38100" dir="2700000" algn="tl" rotWithShape="0">
                    <a:prstClr val="black">
                      <a:alpha val="40000"/>
                    </a:prstClr>
                  </a:outerShdw>
                </a:effectLst>
                <a:latin typeface="+mn-lt"/>
                <a:cs typeface="+mn-cs"/>
              </a:rPr>
              <a:t> by the size of the population. It </a:t>
            </a:r>
            <a:r>
              <a:rPr lang="fr-FR" dirty="0" err="1">
                <a:solidFill>
                  <a:schemeClr val="bg1"/>
                </a:solidFill>
                <a:effectLst>
                  <a:outerShdw blurRad="50800" dist="38100" dir="2700000" algn="tl" rotWithShape="0">
                    <a:prstClr val="black">
                      <a:alpha val="40000"/>
                    </a:prstClr>
                  </a:outerShdw>
                </a:effectLst>
                <a:latin typeface="+mn-lt"/>
                <a:cs typeface="+mn-cs"/>
              </a:rPr>
              <a:t>doesn’t</a:t>
            </a:r>
            <a:r>
              <a:rPr lang="fr-FR" dirty="0">
                <a:solidFill>
                  <a:schemeClr val="bg1"/>
                </a:solidFill>
                <a:effectLst>
                  <a:outerShdw blurRad="50800" dist="38100" dir="2700000" algn="tl" rotWithShape="0">
                    <a:prstClr val="black">
                      <a:alpha val="40000"/>
                    </a:prstClr>
                  </a:outerShdw>
                </a:effectLst>
                <a:latin typeface="+mn-lt"/>
                <a:cs typeface="+mn-cs"/>
              </a:rPr>
              <a:t> tell  us </a:t>
            </a:r>
            <a:r>
              <a:rPr lang="fr-FR" dirty="0" err="1">
                <a:solidFill>
                  <a:schemeClr val="bg1"/>
                </a:solidFill>
                <a:effectLst>
                  <a:outerShdw blurRad="50800" dist="38100" dir="2700000" algn="tl" rotWithShape="0">
                    <a:prstClr val="black">
                      <a:alpha val="40000"/>
                    </a:prstClr>
                  </a:outerShdw>
                </a:effectLst>
                <a:latin typeface="+mn-lt"/>
                <a:cs typeface="+mn-cs"/>
              </a:rPr>
              <a:t>what</a:t>
            </a:r>
            <a:r>
              <a:rPr lang="fr-FR" dirty="0">
                <a:solidFill>
                  <a:schemeClr val="bg1"/>
                </a:solidFill>
                <a:effectLst>
                  <a:outerShdw blurRad="50800" dist="38100" dir="2700000" algn="tl" rotWithShape="0">
                    <a:prstClr val="black">
                      <a:alpha val="40000"/>
                    </a:prstClr>
                  </a:outerShdw>
                </a:effectLst>
                <a:latin typeface="+mn-lt"/>
                <a:cs typeface="+mn-cs"/>
              </a:rPr>
              <a:t> people are </a:t>
            </a:r>
            <a:r>
              <a:rPr lang="fr-FR" i="1" dirty="0" err="1">
                <a:solidFill>
                  <a:schemeClr val="bg1"/>
                </a:solidFill>
                <a:effectLst>
                  <a:outerShdw blurRad="50800" dist="38100" dir="2700000" algn="tl" rotWithShape="0">
                    <a:prstClr val="black">
                      <a:alpha val="40000"/>
                    </a:prstClr>
                  </a:outerShdw>
                </a:effectLst>
                <a:latin typeface="+mn-lt"/>
                <a:cs typeface="+mn-cs"/>
              </a:rPr>
              <a:t>actually</a:t>
            </a:r>
            <a:r>
              <a:rPr lang="fr-FR" dirty="0">
                <a:solidFill>
                  <a:schemeClr val="bg1"/>
                </a:solidFill>
                <a:effectLst>
                  <a:outerShdw blurRad="50800" dist="38100" dir="2700000" algn="tl" rotWithShape="0">
                    <a:prstClr val="black">
                      <a:alpha val="40000"/>
                    </a:prstClr>
                  </a:outerShdw>
                </a:effectLst>
                <a:latin typeface="+mn-lt"/>
                <a:cs typeface="+mn-cs"/>
              </a:rPr>
              <a:t> </a:t>
            </a:r>
            <a:r>
              <a:rPr lang="fr-FR" dirty="0" err="1">
                <a:solidFill>
                  <a:schemeClr val="bg1"/>
                </a:solidFill>
                <a:effectLst>
                  <a:outerShdw blurRad="50800" dist="38100" dir="2700000" algn="tl" rotWithShape="0">
                    <a:prstClr val="black">
                      <a:alpha val="40000"/>
                    </a:prstClr>
                  </a:outerShdw>
                </a:effectLst>
                <a:latin typeface="+mn-lt"/>
                <a:cs typeface="+mn-cs"/>
              </a:rPr>
              <a:t>earning</a:t>
            </a:r>
            <a:r>
              <a:rPr lang="fr-FR" dirty="0">
                <a:solidFill>
                  <a:schemeClr val="bg1"/>
                </a:solidFill>
                <a:effectLst>
                  <a:outerShdw blurRad="50800" dist="38100" dir="2700000" algn="tl" rotWithShape="0">
                    <a:prstClr val="black">
                      <a:alpha val="40000"/>
                    </a:prstClr>
                  </a:outerShdw>
                </a:effectLst>
                <a:latin typeface="+mn-lt"/>
                <a:cs typeface="+mn-cs"/>
              </a:rPr>
              <a:t> or if </a:t>
            </a:r>
            <a:r>
              <a:rPr lang="fr-FR" dirty="0" err="1">
                <a:solidFill>
                  <a:schemeClr val="bg1"/>
                </a:solidFill>
                <a:effectLst>
                  <a:outerShdw blurRad="50800" dist="38100" dir="2700000" algn="tl" rotWithShape="0">
                    <a:prstClr val="black">
                      <a:alpha val="40000"/>
                    </a:prstClr>
                  </a:outerShdw>
                </a:effectLst>
                <a:latin typeface="+mn-lt"/>
                <a:cs typeface="+mn-cs"/>
              </a:rPr>
              <a:t>that’s</a:t>
            </a:r>
            <a:r>
              <a:rPr lang="fr-FR" dirty="0">
                <a:solidFill>
                  <a:schemeClr val="bg1"/>
                </a:solidFill>
                <a:effectLst>
                  <a:outerShdw blurRad="50800" dist="38100" dir="2700000" algn="tl" rotWithShape="0">
                    <a:prstClr val="black">
                      <a:alpha val="40000"/>
                    </a:prstClr>
                  </a:outerShdw>
                </a:effectLst>
                <a:latin typeface="+mn-lt"/>
                <a:cs typeface="+mn-cs"/>
              </a:rPr>
              <a:t> </a:t>
            </a:r>
            <a:r>
              <a:rPr lang="fr-FR" dirty="0" err="1">
                <a:solidFill>
                  <a:schemeClr val="bg1"/>
                </a:solidFill>
                <a:effectLst>
                  <a:outerShdw blurRad="50800" dist="38100" dir="2700000" algn="tl" rotWithShape="0">
                    <a:prstClr val="black">
                      <a:alpha val="40000"/>
                    </a:prstClr>
                  </a:outerShdw>
                </a:effectLst>
                <a:latin typeface="+mn-lt"/>
                <a:cs typeface="+mn-cs"/>
              </a:rPr>
              <a:t>rising</a:t>
            </a:r>
            <a:r>
              <a:rPr lang="fr-FR" dirty="0">
                <a:solidFill>
                  <a:schemeClr val="bg1"/>
                </a:solidFill>
                <a:effectLst>
                  <a:outerShdw blurRad="50800" dist="38100" dir="2700000" algn="tl" rotWithShape="0">
                    <a:prstClr val="black">
                      <a:alpha val="40000"/>
                    </a:prstClr>
                  </a:outerShdw>
                </a:effectLst>
                <a:latin typeface="+mn-lt"/>
                <a:cs typeface="+mn-cs"/>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2"/>
          <p:cNvSpPr>
            <a:spLocks noGrp="1"/>
          </p:cNvSpPr>
          <p:nvPr>
            <p:ph type="title"/>
          </p:nvPr>
        </p:nvSpPr>
        <p:spPr>
          <a:xfrm>
            <a:off x="457200" y="358775"/>
            <a:ext cx="8229600" cy="1143000"/>
          </a:xfrm>
        </p:spPr>
        <p:txBody>
          <a:bodyPr/>
          <a:lstStyle/>
          <a:p>
            <a:pPr eaLnBrk="1" hangingPunct="1"/>
            <a:r>
              <a:rPr lang="en-GB" smtClean="0"/>
              <a:t>Growing inequalities</a:t>
            </a:r>
          </a:p>
        </p:txBody>
      </p:sp>
      <p:pic>
        <p:nvPicPr>
          <p:cNvPr id="5123" name="Picture 2"/>
          <p:cNvPicPr>
            <a:picLocks noChangeAspect="1" noChangeArrowheads="1"/>
          </p:cNvPicPr>
          <p:nvPr/>
        </p:nvPicPr>
        <p:blipFill>
          <a:blip r:embed="rId3"/>
          <a:srcRect/>
          <a:stretch>
            <a:fillRect/>
          </a:stretch>
        </p:blipFill>
        <p:spPr bwMode="auto">
          <a:xfrm>
            <a:off x="0" y="6215063"/>
            <a:ext cx="9144000" cy="642937"/>
          </a:xfrm>
          <a:prstGeom prst="rect">
            <a:avLst/>
          </a:prstGeom>
          <a:noFill/>
          <a:ln w="9525">
            <a:noFill/>
            <a:miter lim="800000"/>
            <a:headEnd/>
            <a:tailEnd/>
          </a:ln>
        </p:spPr>
      </p:pic>
      <p:pic>
        <p:nvPicPr>
          <p:cNvPr id="5124" name="Picture 6" descr="http://web.oecd.org/pac/publications/documentation/logo/Final/OECD_285_50K_150p.gif"/>
          <p:cNvPicPr>
            <a:picLocks noChangeAspect="1" noChangeArrowheads="1"/>
          </p:cNvPicPr>
          <p:nvPr/>
        </p:nvPicPr>
        <p:blipFill>
          <a:blip r:embed="rId4"/>
          <a:srcRect/>
          <a:stretch>
            <a:fillRect/>
          </a:stretch>
        </p:blipFill>
        <p:spPr bwMode="auto">
          <a:xfrm>
            <a:off x="8215313" y="142875"/>
            <a:ext cx="708025" cy="712788"/>
          </a:xfrm>
          <a:prstGeom prst="rect">
            <a:avLst/>
          </a:prstGeom>
          <a:noFill/>
          <a:ln w="9525">
            <a:noFill/>
            <a:miter lim="800000"/>
            <a:headEnd/>
            <a:tailEnd/>
          </a:ln>
        </p:spPr>
      </p:pic>
      <p:sp>
        <p:nvSpPr>
          <p:cNvPr id="5125" name="Text Placeholder 1"/>
          <p:cNvSpPr>
            <a:spLocks noGrp="1"/>
          </p:cNvSpPr>
          <p:nvPr>
            <p:ph type="body" idx="1"/>
          </p:nvPr>
        </p:nvSpPr>
        <p:spPr>
          <a:xfrm>
            <a:off x="457200" y="1600200"/>
            <a:ext cx="8229600" cy="471488"/>
          </a:xfrm>
        </p:spPr>
        <p:txBody>
          <a:bodyPr wrap="none" lIns="0" tIns="0" rIns="0" bIns="0"/>
          <a:lstStyle/>
          <a:p>
            <a:pPr algn="ctr" eaLnBrk="1" hangingPunct="1">
              <a:spcBef>
                <a:spcPct val="0"/>
              </a:spcBef>
              <a:buFontTx/>
              <a:buNone/>
            </a:pPr>
            <a:r>
              <a:rPr lang="en-GB" sz="1600" b="1" smtClean="0">
                <a:solidFill>
                  <a:srgbClr val="000000"/>
                </a:solidFill>
              </a:rPr>
              <a:t>Trends in income inequality</a:t>
            </a:r>
          </a:p>
          <a:p>
            <a:pPr algn="ctr" eaLnBrk="1" hangingPunct="1">
              <a:spcBef>
                <a:spcPct val="0"/>
              </a:spcBef>
              <a:buFontTx/>
              <a:buNone/>
            </a:pPr>
            <a:r>
              <a:rPr lang="en-US" sz="1600" smtClean="0">
                <a:solidFill>
                  <a:srgbClr val="000000"/>
                </a:solidFill>
              </a:rPr>
              <a:t>Cumulative points change in the Gini coefficient - Mid-1980s to Mid-2000s</a:t>
            </a:r>
            <a:endParaRPr lang="en-GB" sz="1600" smtClean="0">
              <a:solidFill>
                <a:srgbClr val="000000"/>
              </a:solidFill>
            </a:endParaRPr>
          </a:p>
        </p:txBody>
      </p:sp>
      <p:pic>
        <p:nvPicPr>
          <p:cNvPr id="5126" name="Picture 9"/>
          <p:cNvPicPr>
            <a:picLocks noChangeAspect="1" noChangeArrowheads="1"/>
          </p:cNvPicPr>
          <p:nvPr/>
        </p:nvPicPr>
        <p:blipFill>
          <a:blip r:embed="rId5"/>
          <a:srcRect l="2763" t="1352" r="2763" b="3156"/>
          <a:stretch>
            <a:fillRect/>
          </a:stretch>
        </p:blipFill>
        <p:spPr bwMode="auto">
          <a:xfrm rot="-5400000">
            <a:off x="2587625" y="-17462"/>
            <a:ext cx="3951287" cy="8161338"/>
          </a:xfrm>
          <a:prstGeom prst="rect">
            <a:avLst/>
          </a:prstGeom>
          <a:noFill/>
          <a:ln w="9525">
            <a:noFill/>
            <a:miter lim="800000"/>
            <a:headEnd/>
            <a:tailEnd/>
          </a:ln>
        </p:spPr>
      </p:pic>
      <p:sp>
        <p:nvSpPr>
          <p:cNvPr id="10" name="Text Placeholder 1"/>
          <p:cNvSpPr txBox="1">
            <a:spLocks/>
          </p:cNvSpPr>
          <p:nvPr/>
        </p:nvSpPr>
        <p:spPr bwMode="auto">
          <a:xfrm rot="5400000">
            <a:off x="7393782" y="3821906"/>
            <a:ext cx="2857500" cy="214313"/>
          </a:xfrm>
          <a:prstGeom prst="rect">
            <a:avLst/>
          </a:prstGeom>
          <a:noFill/>
          <a:ln w="9525">
            <a:noFill/>
            <a:miter lim="800000"/>
            <a:headEnd/>
            <a:tailEnd/>
          </a:ln>
        </p:spPr>
        <p:txBody>
          <a:bodyPr wrap="none" lIns="0" tIns="0" rIns="0" bIns="0"/>
          <a:lstStyle/>
          <a:p>
            <a:pPr marL="342900" indent="-342900" algn="ctr">
              <a:defRPr/>
            </a:pPr>
            <a:r>
              <a:rPr lang="en-GB" sz="1200" b="1" kern="0" dirty="0">
                <a:solidFill>
                  <a:srgbClr val="000000"/>
                </a:solidFill>
                <a:latin typeface="+mn-lt"/>
              </a:rPr>
              <a:t>Source: OECD, </a:t>
            </a:r>
            <a:r>
              <a:rPr lang="en-GB" sz="1200" b="1" kern="0" dirty="0" err="1">
                <a:solidFill>
                  <a:srgbClr val="000000"/>
                </a:solidFill>
                <a:latin typeface="+mn-lt"/>
              </a:rPr>
              <a:t>Factbook</a:t>
            </a:r>
            <a:r>
              <a:rPr lang="en-GB" sz="1200" b="1" kern="0" dirty="0">
                <a:solidFill>
                  <a:srgbClr val="000000"/>
                </a:solidFill>
                <a:latin typeface="+mn-lt"/>
              </a:rPr>
              <a:t> 2009</a:t>
            </a:r>
            <a:endParaRPr lang="en-GB" sz="1200" kern="0" dirty="0">
              <a:solidFill>
                <a:srgbClr val="000000"/>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 xmlns:a14="http://schemas.microsoft.com/office/drawing/2007/7/7/main" val="0"/>
              </a:ext>
            </a:extLst>
          </a:blip>
          <a:srcRect/>
          <a:stretch>
            <a:fillRect/>
          </a:stretch>
        </p:blipFill>
        <p:spPr bwMode="auto">
          <a:xfrm>
            <a:off x="0" y="-1"/>
            <a:ext cx="9144000" cy="6858001"/>
          </a:xfrm>
          <a:prstGeom prst="rect">
            <a:avLst/>
          </a:prstGeom>
          <a:extLst>
            <a:ext uri="{909E8E84-426E-40dd-AFC4-6F175D3DCCD1}">
              <a14:hiddenFill xmlns="" xmlns:a14="http://schemas.microsoft.com/office/drawing/2007/7/7/main">
                <a:solidFill>
                  <a:schemeClr val="accent1"/>
                </a:solidFill>
              </a14:hiddenFill>
            </a:ext>
            <a:ext uri="{91240B29-F687-4f45-9708-019B960494DF}">
              <a14:hiddenLine xmlns="" xmlns:a14="http://schemas.microsoft.com/office/drawing/2007/7/7/main" w="9525">
                <a:solidFill>
                  <a:schemeClr val="tx1"/>
                </a:solidFill>
                <a:miter lim="800000"/>
                <a:headEnd/>
                <a:tailEnd/>
              </a14:hiddenLine>
            </a:ext>
            <a:ext uri="{AF507438-7753-43e0-B8FC-AC1667EBCBE1}">
              <a14:hiddenEffects xmlns="" xmlns:a14="http://schemas.microsoft.com/office/drawing/2007/7/7/main">
                <a:effectLst>
                  <a:outerShdw blurRad="63500" dist="35921" dir="2700000" algn="ctr" rotWithShape="0">
                    <a:schemeClr val="bg2"/>
                  </a:outerShdw>
                </a:effectLst>
              </a14:hiddenEffects>
            </a:ext>
          </a:extLst>
        </p:spPr>
      </p:pic>
      <p:sp>
        <p:nvSpPr>
          <p:cNvPr id="11" name="TextBox 10"/>
          <p:cNvSpPr txBox="1"/>
          <p:nvPr/>
        </p:nvSpPr>
        <p:spPr>
          <a:xfrm>
            <a:off x="276630" y="769397"/>
            <a:ext cx="7884210" cy="369332"/>
          </a:xfrm>
          <a:prstGeom prst="rect">
            <a:avLst/>
          </a:prstGeom>
          <a:noFill/>
        </p:spPr>
        <p:txBody>
          <a:bodyPr wrap="none">
            <a:spAutoFit/>
          </a:bodyPr>
          <a:lstStyle/>
          <a:p>
            <a:pPr fontAlgn="auto">
              <a:spcBef>
                <a:spcPts val="0"/>
              </a:spcBef>
              <a:spcAft>
                <a:spcPts val="0"/>
              </a:spcAft>
              <a:defRPr/>
            </a:pPr>
            <a:r>
              <a:rPr lang="fr-FR" dirty="0" err="1" smtClean="0">
                <a:solidFill>
                  <a:schemeClr val="bg1"/>
                </a:solidFill>
                <a:effectLst>
                  <a:outerShdw blurRad="50800" dist="38100" dir="2700000" algn="tl" rotWithShape="0">
                    <a:prstClr val="black">
                      <a:alpha val="40000"/>
                    </a:prstClr>
                  </a:outerShdw>
                </a:effectLst>
                <a:latin typeface="+mn-lt"/>
                <a:cs typeface="+mn-cs"/>
              </a:rPr>
              <a:t>Relying</a:t>
            </a:r>
            <a:r>
              <a:rPr lang="fr-FR" dirty="0" smtClean="0">
                <a:solidFill>
                  <a:schemeClr val="bg1"/>
                </a:solidFill>
                <a:effectLst>
                  <a:outerShdw blurRad="50800" dist="38100" dir="2700000" algn="tl" rotWithShape="0">
                    <a:prstClr val="black">
                      <a:alpha val="40000"/>
                    </a:prstClr>
                  </a:outerShdw>
                </a:effectLst>
                <a:latin typeface="+mn-lt"/>
                <a:cs typeface="+mn-cs"/>
              </a:rPr>
              <a:t> on GDP </a:t>
            </a:r>
            <a:r>
              <a:rPr lang="fr-FR" dirty="0" err="1" smtClean="0">
                <a:solidFill>
                  <a:schemeClr val="bg1"/>
                </a:solidFill>
                <a:effectLst>
                  <a:outerShdw blurRad="50800" dist="38100" dir="2700000" algn="tl" rotWithShape="0">
                    <a:prstClr val="black">
                      <a:alpha val="40000"/>
                    </a:prstClr>
                  </a:outerShdw>
                </a:effectLst>
                <a:latin typeface="+mn-lt"/>
                <a:cs typeface="+mn-cs"/>
              </a:rPr>
              <a:t>alone</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would</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be</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like</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driving</a:t>
            </a:r>
            <a:r>
              <a:rPr lang="fr-FR" dirty="0" smtClean="0">
                <a:solidFill>
                  <a:schemeClr val="bg1"/>
                </a:solidFill>
                <a:effectLst>
                  <a:outerShdw blurRad="50800" dist="38100" dir="2700000" algn="tl" rotWithShape="0">
                    <a:prstClr val="black">
                      <a:alpha val="40000"/>
                    </a:prstClr>
                  </a:outerShdw>
                </a:effectLst>
                <a:latin typeface="+mn-lt"/>
                <a:cs typeface="+mn-cs"/>
              </a:rPr>
              <a:t> a car </a:t>
            </a:r>
            <a:r>
              <a:rPr lang="fr-FR" dirty="0" err="1" smtClean="0">
                <a:solidFill>
                  <a:schemeClr val="bg1"/>
                </a:solidFill>
                <a:effectLst>
                  <a:outerShdw blurRad="50800" dist="38100" dir="2700000" algn="tl" rotWithShape="0">
                    <a:prstClr val="black">
                      <a:alpha val="40000"/>
                    </a:prstClr>
                  </a:outerShdw>
                </a:effectLst>
                <a:latin typeface="+mn-lt"/>
                <a:cs typeface="+mn-cs"/>
              </a:rPr>
              <a:t>only</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looking</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at</a:t>
            </a:r>
            <a:r>
              <a:rPr lang="fr-FR" dirty="0" smtClean="0">
                <a:solidFill>
                  <a:schemeClr val="bg1"/>
                </a:solidFill>
                <a:effectLst>
                  <a:outerShdw blurRad="50800" dist="38100" dir="2700000" algn="tl" rotWithShape="0">
                    <a:prstClr val="black">
                      <a:alpha val="40000"/>
                    </a:prstClr>
                  </a:outerShdw>
                </a:effectLst>
                <a:latin typeface="+mn-lt"/>
                <a:cs typeface="+mn-cs"/>
              </a:rPr>
              <a:t> the </a:t>
            </a:r>
            <a:r>
              <a:rPr lang="fr-FR" dirty="0" err="1" smtClean="0">
                <a:solidFill>
                  <a:schemeClr val="bg1"/>
                </a:solidFill>
                <a:effectLst>
                  <a:outerShdw blurRad="50800" dist="38100" dir="2700000" algn="tl" rotWithShape="0">
                    <a:prstClr val="black">
                      <a:alpha val="40000"/>
                    </a:prstClr>
                  </a:outerShdw>
                </a:effectLst>
                <a:latin typeface="+mn-lt"/>
                <a:cs typeface="+mn-cs"/>
              </a:rPr>
              <a:t>speedometer</a:t>
            </a:r>
            <a:r>
              <a:rPr lang="fr-FR" dirty="0" smtClean="0">
                <a:solidFill>
                  <a:schemeClr val="bg1"/>
                </a:solidFill>
                <a:effectLst>
                  <a:outerShdw blurRad="50800" dist="38100" dir="2700000" algn="tl" rotWithShape="0">
                    <a:prstClr val="black">
                      <a:alpha val="40000"/>
                    </a:prstClr>
                  </a:outerShdw>
                </a:effectLst>
                <a:latin typeface="+mn-lt"/>
                <a:cs typeface="+mn-cs"/>
              </a:rPr>
              <a:t>…</a:t>
            </a:r>
            <a:endParaRPr lang="en-US" dirty="0">
              <a:solidFill>
                <a:schemeClr val="bg1"/>
              </a:solidFill>
              <a:effectLst>
                <a:outerShdw blurRad="50800" dist="38100" dir="2700000" algn="tl" rotWithShape="0">
                  <a:prstClr val="black">
                    <a:alpha val="40000"/>
                  </a:prstClr>
                </a:outerShdw>
              </a:effectLst>
              <a:latin typeface="+mn-lt"/>
              <a:cs typeface="+mn-cs"/>
            </a:endParaRPr>
          </a:p>
        </p:txBody>
      </p:sp>
    </p:spTree>
    <p:extLst>
      <p:ext uri="{BB962C8B-B14F-4D97-AF65-F5344CB8AC3E}">
        <p14:creationId xmlns="" xmlns:p14="http://schemas.microsoft.com/office/powerpoint/2007/7/12/main" val="9165691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3">
            <a:extLst>
              <a:ext uri="28A0092B-C50C-407e-A947-70E740481C1C">
                <a14:useLocalDpi xmlns="" xmlns:a14="http://schemas.microsoft.com/office/drawing/2007/7/7/main" val="0"/>
              </a:ext>
            </a:extLst>
          </a:blip>
          <a:srcRect/>
          <a:stretch>
            <a:fillRect/>
          </a:stretch>
        </p:blipFill>
        <p:spPr bwMode="auto">
          <a:xfrm>
            <a:off x="0" y="0"/>
            <a:ext cx="9144000" cy="6858000"/>
          </a:xfrm>
          <a:prstGeom prst="rect">
            <a:avLst/>
          </a:prstGeom>
          <a:extLst>
            <a:ext uri="{909E8E84-426E-40dd-AFC4-6F175D3DCCD1}">
              <a14:hiddenFill xmlns="" xmlns:a14="http://schemas.microsoft.com/office/drawing/2007/7/7/main">
                <a:solidFill>
                  <a:schemeClr val="accent1"/>
                </a:solidFill>
              </a14:hiddenFill>
            </a:ext>
            <a:ext uri="{91240B29-F687-4f45-9708-019B960494DF}">
              <a14:hiddenLine xmlns="" xmlns:a14="http://schemas.microsoft.com/office/drawing/2007/7/7/main" w="9525">
                <a:solidFill>
                  <a:schemeClr val="tx1"/>
                </a:solidFill>
                <a:miter lim="800000"/>
                <a:headEnd/>
                <a:tailEnd/>
              </a14:hiddenLine>
            </a:ext>
            <a:ext uri="{AF507438-7753-43e0-B8FC-AC1667EBCBE1}">
              <a14:hiddenEffects xmlns="" xmlns:a14="http://schemas.microsoft.com/office/drawing/2007/7/7/main">
                <a:effectLst>
                  <a:outerShdw blurRad="63500" dist="35921" dir="2700000" algn="ctr" rotWithShape="0">
                    <a:schemeClr val="bg2"/>
                  </a:outerShdw>
                </a:effectLst>
              </a14:hiddenEffects>
            </a:ext>
          </a:extLst>
        </p:spPr>
      </p:pic>
      <p:sp>
        <p:nvSpPr>
          <p:cNvPr id="11" name="TextBox 10"/>
          <p:cNvSpPr txBox="1"/>
          <p:nvPr/>
        </p:nvSpPr>
        <p:spPr>
          <a:xfrm>
            <a:off x="276630" y="769397"/>
            <a:ext cx="7884210" cy="369332"/>
          </a:xfrm>
          <a:prstGeom prst="rect">
            <a:avLst/>
          </a:prstGeom>
          <a:noFill/>
        </p:spPr>
        <p:txBody>
          <a:bodyPr wrap="none">
            <a:spAutoFit/>
          </a:bodyPr>
          <a:lstStyle/>
          <a:p>
            <a:pPr fontAlgn="auto">
              <a:spcBef>
                <a:spcPts val="0"/>
              </a:spcBef>
              <a:spcAft>
                <a:spcPts val="0"/>
              </a:spcAft>
              <a:defRPr/>
            </a:pPr>
            <a:r>
              <a:rPr lang="fr-FR" dirty="0" err="1" smtClean="0">
                <a:solidFill>
                  <a:schemeClr val="bg1"/>
                </a:solidFill>
                <a:effectLst>
                  <a:outerShdw blurRad="50800" dist="38100" dir="2700000" algn="tl" rotWithShape="0">
                    <a:prstClr val="black">
                      <a:alpha val="40000"/>
                    </a:prstClr>
                  </a:outerShdw>
                </a:effectLst>
                <a:latin typeface="+mn-lt"/>
                <a:cs typeface="+mn-cs"/>
              </a:rPr>
              <a:t>Relying</a:t>
            </a:r>
            <a:r>
              <a:rPr lang="fr-FR" dirty="0" smtClean="0">
                <a:solidFill>
                  <a:schemeClr val="bg1"/>
                </a:solidFill>
                <a:effectLst>
                  <a:outerShdw blurRad="50800" dist="38100" dir="2700000" algn="tl" rotWithShape="0">
                    <a:prstClr val="black">
                      <a:alpha val="40000"/>
                    </a:prstClr>
                  </a:outerShdw>
                </a:effectLst>
                <a:latin typeface="+mn-lt"/>
                <a:cs typeface="+mn-cs"/>
              </a:rPr>
              <a:t> on GDP </a:t>
            </a:r>
            <a:r>
              <a:rPr lang="fr-FR" dirty="0" err="1" smtClean="0">
                <a:solidFill>
                  <a:schemeClr val="bg1"/>
                </a:solidFill>
                <a:effectLst>
                  <a:outerShdw blurRad="50800" dist="38100" dir="2700000" algn="tl" rotWithShape="0">
                    <a:prstClr val="black">
                      <a:alpha val="40000"/>
                    </a:prstClr>
                  </a:outerShdw>
                </a:effectLst>
                <a:latin typeface="+mn-lt"/>
                <a:cs typeface="+mn-cs"/>
              </a:rPr>
              <a:t>alone</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would</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be</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like</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driving</a:t>
            </a:r>
            <a:r>
              <a:rPr lang="fr-FR" dirty="0" smtClean="0">
                <a:solidFill>
                  <a:schemeClr val="bg1"/>
                </a:solidFill>
                <a:effectLst>
                  <a:outerShdw blurRad="50800" dist="38100" dir="2700000" algn="tl" rotWithShape="0">
                    <a:prstClr val="black">
                      <a:alpha val="40000"/>
                    </a:prstClr>
                  </a:outerShdw>
                </a:effectLst>
                <a:latin typeface="+mn-lt"/>
                <a:cs typeface="+mn-cs"/>
              </a:rPr>
              <a:t> a car </a:t>
            </a:r>
            <a:r>
              <a:rPr lang="fr-FR" dirty="0" err="1" smtClean="0">
                <a:solidFill>
                  <a:schemeClr val="bg1"/>
                </a:solidFill>
                <a:effectLst>
                  <a:outerShdw blurRad="50800" dist="38100" dir="2700000" algn="tl" rotWithShape="0">
                    <a:prstClr val="black">
                      <a:alpha val="40000"/>
                    </a:prstClr>
                  </a:outerShdw>
                </a:effectLst>
                <a:latin typeface="+mn-lt"/>
                <a:cs typeface="+mn-cs"/>
              </a:rPr>
              <a:t>only</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looking</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at</a:t>
            </a:r>
            <a:r>
              <a:rPr lang="fr-FR" dirty="0" smtClean="0">
                <a:solidFill>
                  <a:schemeClr val="bg1"/>
                </a:solidFill>
                <a:effectLst>
                  <a:outerShdw blurRad="50800" dist="38100" dir="2700000" algn="tl" rotWithShape="0">
                    <a:prstClr val="black">
                      <a:alpha val="40000"/>
                    </a:prstClr>
                  </a:outerShdw>
                </a:effectLst>
                <a:latin typeface="+mn-lt"/>
                <a:cs typeface="+mn-cs"/>
              </a:rPr>
              <a:t> the </a:t>
            </a:r>
            <a:r>
              <a:rPr lang="fr-FR" dirty="0" err="1" smtClean="0">
                <a:solidFill>
                  <a:schemeClr val="bg1"/>
                </a:solidFill>
                <a:effectLst>
                  <a:outerShdw blurRad="50800" dist="38100" dir="2700000" algn="tl" rotWithShape="0">
                    <a:prstClr val="black">
                      <a:alpha val="40000"/>
                    </a:prstClr>
                  </a:outerShdw>
                </a:effectLst>
                <a:latin typeface="+mn-lt"/>
                <a:cs typeface="+mn-cs"/>
              </a:rPr>
              <a:t>speedometer</a:t>
            </a:r>
            <a:r>
              <a:rPr lang="fr-FR" dirty="0" smtClean="0">
                <a:solidFill>
                  <a:schemeClr val="bg1"/>
                </a:solidFill>
                <a:effectLst>
                  <a:outerShdw blurRad="50800" dist="38100" dir="2700000" algn="tl" rotWithShape="0">
                    <a:prstClr val="black">
                      <a:alpha val="40000"/>
                    </a:prstClr>
                  </a:outerShdw>
                </a:effectLst>
                <a:latin typeface="+mn-lt"/>
                <a:cs typeface="+mn-cs"/>
              </a:rPr>
              <a:t>…</a:t>
            </a:r>
            <a:endParaRPr lang="en-US" dirty="0">
              <a:solidFill>
                <a:schemeClr val="bg1"/>
              </a:solidFill>
              <a:effectLst>
                <a:outerShdw blurRad="50800" dist="38100" dir="2700000" algn="tl" rotWithShape="0">
                  <a:prstClr val="black">
                    <a:alpha val="40000"/>
                  </a:prstClr>
                </a:outerShdw>
              </a:effectLst>
              <a:latin typeface="+mn-lt"/>
              <a:cs typeface="+mn-cs"/>
            </a:endParaRPr>
          </a:p>
        </p:txBody>
      </p:sp>
      <p:sp>
        <p:nvSpPr>
          <p:cNvPr id="12" name="TextBox 11"/>
          <p:cNvSpPr txBox="1"/>
          <p:nvPr/>
        </p:nvSpPr>
        <p:spPr>
          <a:xfrm>
            <a:off x="247447" y="5905601"/>
            <a:ext cx="6314614" cy="369332"/>
          </a:xfrm>
          <a:prstGeom prst="rect">
            <a:avLst/>
          </a:prstGeom>
          <a:noFill/>
        </p:spPr>
        <p:txBody>
          <a:bodyPr wrap="none">
            <a:spAutoFit/>
          </a:bodyPr>
          <a:lstStyle/>
          <a:p>
            <a:pPr fontAlgn="auto">
              <a:spcBef>
                <a:spcPts val="0"/>
              </a:spcBef>
              <a:spcAft>
                <a:spcPts val="0"/>
              </a:spcAft>
              <a:defRPr/>
            </a:pPr>
            <a:r>
              <a:rPr lang="fr-FR" dirty="0" smtClean="0">
                <a:solidFill>
                  <a:schemeClr val="bg1"/>
                </a:solidFill>
                <a:effectLst>
                  <a:outerShdw blurRad="50800" dist="38100" dir="2700000" algn="tl" rotWithShape="0">
                    <a:prstClr val="black">
                      <a:alpha val="40000"/>
                    </a:prstClr>
                  </a:outerShdw>
                </a:effectLst>
                <a:latin typeface="+mn-lt"/>
                <a:cs typeface="+mn-cs"/>
              </a:rPr>
              <a:t>But </a:t>
            </a:r>
            <a:r>
              <a:rPr lang="fr-FR" dirty="0" err="1" smtClean="0">
                <a:solidFill>
                  <a:schemeClr val="bg1"/>
                </a:solidFill>
                <a:effectLst>
                  <a:outerShdw blurRad="50800" dist="38100" dir="2700000" algn="tl" rotWithShape="0">
                    <a:prstClr val="black">
                      <a:alpha val="40000"/>
                    </a:prstClr>
                  </a:outerShdw>
                </a:effectLst>
                <a:latin typeface="+mn-lt"/>
                <a:cs typeface="+mn-cs"/>
              </a:rPr>
              <a:t>other</a:t>
            </a:r>
            <a:r>
              <a:rPr lang="fr-FR" dirty="0" smtClean="0">
                <a:solidFill>
                  <a:schemeClr val="bg1"/>
                </a:solidFill>
                <a:effectLst>
                  <a:outerShdw blurRad="50800" dist="38100" dir="2700000" algn="tl" rotWithShape="0">
                    <a:prstClr val="black">
                      <a:alpha val="40000"/>
                    </a:prstClr>
                  </a:outerShdw>
                </a:effectLst>
                <a:latin typeface="+mn-lt"/>
                <a:cs typeface="+mn-cs"/>
              </a:rPr>
              <a:t> </a:t>
            </a:r>
            <a:r>
              <a:rPr lang="fr-FR" dirty="0" err="1" smtClean="0">
                <a:solidFill>
                  <a:schemeClr val="bg1"/>
                </a:solidFill>
                <a:effectLst>
                  <a:outerShdw blurRad="50800" dist="38100" dir="2700000" algn="tl" rotWithShape="0">
                    <a:prstClr val="black">
                      <a:alpha val="40000"/>
                    </a:prstClr>
                  </a:outerShdw>
                </a:effectLst>
                <a:latin typeface="+mn-lt"/>
                <a:cs typeface="+mn-cs"/>
              </a:rPr>
              <a:t>indicators</a:t>
            </a:r>
            <a:r>
              <a:rPr lang="fr-FR" dirty="0" smtClean="0">
                <a:solidFill>
                  <a:schemeClr val="bg1"/>
                </a:solidFill>
                <a:effectLst>
                  <a:outerShdw blurRad="50800" dist="38100" dir="2700000" algn="tl" rotWithShape="0">
                    <a:prstClr val="black">
                      <a:alpha val="40000"/>
                    </a:prstClr>
                  </a:outerShdw>
                </a:effectLst>
                <a:latin typeface="+mn-lt"/>
                <a:cs typeface="+mn-cs"/>
              </a:rPr>
              <a:t> are </a:t>
            </a:r>
            <a:r>
              <a:rPr lang="fr-FR" dirty="0" err="1" smtClean="0">
                <a:solidFill>
                  <a:schemeClr val="bg1"/>
                </a:solidFill>
                <a:effectLst>
                  <a:outerShdw blurRad="50800" dist="38100" dir="2700000" algn="tl" rotWithShape="0">
                    <a:prstClr val="black">
                      <a:alpha val="40000"/>
                    </a:prstClr>
                  </a:outerShdw>
                </a:effectLst>
                <a:latin typeface="+mn-lt"/>
                <a:cs typeface="+mn-cs"/>
              </a:rPr>
              <a:t>necesary</a:t>
            </a:r>
            <a:r>
              <a:rPr lang="fr-FR" dirty="0" smtClean="0">
                <a:solidFill>
                  <a:schemeClr val="bg1"/>
                </a:solidFill>
                <a:effectLst>
                  <a:outerShdw blurRad="50800" dist="38100" dir="2700000" algn="tl" rotWithShape="0">
                    <a:prstClr val="black">
                      <a:alpha val="40000"/>
                    </a:prstClr>
                  </a:outerShdw>
                </a:effectLst>
                <a:latin typeface="+mn-lt"/>
                <a:cs typeface="+mn-cs"/>
              </a:rPr>
              <a:t> to </a:t>
            </a:r>
            <a:r>
              <a:rPr lang="fr-FR" dirty="0" err="1" smtClean="0">
                <a:solidFill>
                  <a:schemeClr val="bg1"/>
                </a:solidFill>
                <a:effectLst>
                  <a:outerShdw blurRad="50800" dist="38100" dir="2700000" algn="tl" rotWithShape="0">
                    <a:prstClr val="black">
                      <a:alpha val="40000"/>
                    </a:prstClr>
                  </a:outerShdw>
                </a:effectLst>
                <a:latin typeface="+mn-lt"/>
                <a:cs typeface="+mn-cs"/>
              </a:rPr>
              <a:t>assess</a:t>
            </a:r>
            <a:r>
              <a:rPr lang="fr-FR" dirty="0" smtClean="0">
                <a:solidFill>
                  <a:schemeClr val="bg1"/>
                </a:solidFill>
                <a:effectLst>
                  <a:outerShdw blurRad="50800" dist="38100" dir="2700000" algn="tl" rotWithShape="0">
                    <a:prstClr val="black">
                      <a:alpha val="40000"/>
                    </a:prstClr>
                  </a:outerShdw>
                </a:effectLst>
                <a:latin typeface="+mn-lt"/>
                <a:cs typeface="+mn-cs"/>
              </a:rPr>
              <a:t> the </a:t>
            </a:r>
            <a:r>
              <a:rPr lang="fr-FR" dirty="0" err="1" smtClean="0">
                <a:solidFill>
                  <a:schemeClr val="bg1"/>
                </a:solidFill>
                <a:effectLst>
                  <a:outerShdw blurRad="50800" dist="38100" dir="2700000" algn="tl" rotWithShape="0">
                    <a:prstClr val="black">
                      <a:alpha val="40000"/>
                    </a:prstClr>
                  </a:outerShdw>
                </a:effectLst>
                <a:latin typeface="+mn-lt"/>
                <a:cs typeface="+mn-cs"/>
              </a:rPr>
              <a:t>success</a:t>
            </a:r>
            <a:r>
              <a:rPr lang="fr-FR" dirty="0" smtClean="0">
                <a:solidFill>
                  <a:schemeClr val="bg1"/>
                </a:solidFill>
                <a:effectLst>
                  <a:outerShdw blurRad="50800" dist="38100" dir="2700000" algn="tl" rotWithShape="0">
                    <a:prstClr val="black">
                      <a:alpha val="40000"/>
                    </a:prstClr>
                  </a:outerShdw>
                </a:effectLst>
                <a:latin typeface="+mn-lt"/>
                <a:cs typeface="+mn-cs"/>
              </a:rPr>
              <a:t> of a </a:t>
            </a:r>
            <a:r>
              <a:rPr lang="fr-FR" dirty="0" err="1" smtClean="0">
                <a:solidFill>
                  <a:schemeClr val="bg1"/>
                </a:solidFill>
                <a:effectLst>
                  <a:outerShdw blurRad="50800" dist="38100" dir="2700000" algn="tl" rotWithShape="0">
                    <a:prstClr val="black">
                      <a:alpha val="40000"/>
                    </a:prstClr>
                  </a:outerShdw>
                </a:effectLst>
                <a:latin typeface="+mn-lt"/>
                <a:cs typeface="+mn-cs"/>
              </a:rPr>
              <a:t>policy</a:t>
            </a:r>
            <a:r>
              <a:rPr lang="fr-FR" dirty="0" smtClean="0">
                <a:solidFill>
                  <a:schemeClr val="bg1"/>
                </a:solidFill>
                <a:effectLst>
                  <a:outerShdw blurRad="50800" dist="38100" dir="2700000" algn="tl" rotWithShape="0">
                    <a:prstClr val="black">
                      <a:alpha val="40000"/>
                    </a:prstClr>
                  </a:outerShdw>
                </a:effectLst>
                <a:latin typeface="+mn-lt"/>
                <a:cs typeface="+mn-cs"/>
              </a:rPr>
              <a:t>.</a:t>
            </a:r>
            <a:endParaRPr lang="en-US" dirty="0">
              <a:solidFill>
                <a:schemeClr val="bg1"/>
              </a:solidFill>
              <a:effectLst>
                <a:outerShdw blurRad="50800" dist="38100" dir="2700000" algn="tl" rotWithShape="0">
                  <a:prstClr val="black">
                    <a:alpha val="40000"/>
                  </a:prstClr>
                </a:outerShdw>
              </a:effectLst>
              <a:latin typeface="+mn-lt"/>
              <a:cs typeface="+mn-cs"/>
            </a:endParaRPr>
          </a:p>
        </p:txBody>
      </p:sp>
    </p:spTree>
    <p:extLst>
      <p:ext uri="{BB962C8B-B14F-4D97-AF65-F5344CB8AC3E}">
        <p14:creationId xmlns="" xmlns:p14="http://schemas.microsoft.com/office/powerpoint/2007/7/12/main" val="9165691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625" y="571480"/>
            <a:ext cx="8229600" cy="785818"/>
          </a:xfrm>
        </p:spPr>
        <p:txBody>
          <a:bodyPr>
            <a:normAutofit/>
          </a:bodyPr>
          <a:lstStyle/>
          <a:p>
            <a:pPr eaLnBrk="1" fontAlgn="auto" hangingPunct="1">
              <a:spcBef>
                <a:spcPts val="0"/>
              </a:spcBef>
              <a:spcAft>
                <a:spcPts val="0"/>
              </a:spcAft>
              <a:defRPr/>
            </a:pPr>
            <a:r>
              <a:rPr lang="en-GB" sz="4000" b="1" dirty="0" smtClean="0">
                <a:solidFill>
                  <a:schemeClr val="accent6">
                    <a:lumMod val="75000"/>
                  </a:schemeClr>
                </a:solidFill>
              </a:rPr>
              <a:t>A growing movement</a:t>
            </a:r>
          </a:p>
        </p:txBody>
      </p:sp>
      <p:pic>
        <p:nvPicPr>
          <p:cNvPr id="1126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pic>
        <p:nvPicPr>
          <p:cNvPr id="11269" name="Picture 6" descr="http://web.oecd.org/pac/publications/documentation/logo/Final/OECD_285_50K_150p.gif"/>
          <p:cNvPicPr>
            <a:picLocks noChangeAspect="1" noChangeArrowheads="1"/>
          </p:cNvPicPr>
          <p:nvPr/>
        </p:nvPicPr>
        <p:blipFill>
          <a:blip r:embed="rId4" cstate="print"/>
          <a:srcRect/>
          <a:stretch>
            <a:fillRect/>
          </a:stretch>
        </p:blipFill>
        <p:spPr bwMode="auto">
          <a:xfrm>
            <a:off x="8215313" y="142875"/>
            <a:ext cx="708025" cy="712788"/>
          </a:xfrm>
          <a:prstGeom prst="rect">
            <a:avLst/>
          </a:prstGeom>
          <a:noFill/>
          <a:ln w="9525">
            <a:noFill/>
            <a:miter lim="800000"/>
            <a:headEnd/>
            <a:tailEnd/>
          </a:ln>
        </p:spPr>
      </p:pic>
      <p:sp>
        <p:nvSpPr>
          <p:cNvPr id="8" name="Rectangle 2"/>
          <p:cNvSpPr>
            <a:spLocks noGrp="1" noChangeArrowheads="1"/>
          </p:cNvSpPr>
          <p:nvPr>
            <p:ph type="body" idx="1"/>
          </p:nvPr>
        </p:nvSpPr>
        <p:spPr>
          <a:xfrm>
            <a:off x="428625" y="1357298"/>
            <a:ext cx="8434388" cy="4857784"/>
          </a:xfrm>
          <a:noFill/>
        </p:spPr>
        <p:txBody>
          <a:bodyPr lIns="0" tIns="0" rIns="0" bIns="0"/>
          <a:lstStyle/>
          <a:p>
            <a:pPr marL="457200" indent="-457200">
              <a:spcBef>
                <a:spcPts val="300"/>
              </a:spcBef>
            </a:pPr>
            <a:r>
              <a:rPr lang="en-GB" altLang="ja-JP" sz="2400" dirty="0" smtClean="0">
                <a:ea typeface="ＭＳ Ｐゴシック" pitchFamily="34" charset="-128"/>
              </a:rPr>
              <a:t>National initiatives: Australia, US, Ireland, South Africa, Niger, Finland, Hungary, Italy, Canada, Netherlands, Morocco, etc.</a:t>
            </a:r>
          </a:p>
          <a:p>
            <a:pPr marL="457200" indent="-457200">
              <a:spcBef>
                <a:spcPts val="300"/>
              </a:spcBef>
            </a:pPr>
            <a:r>
              <a:rPr lang="en-GB" altLang="ja-JP" sz="2400" dirty="0" smtClean="0">
                <a:ea typeface="ＭＳ Ｐゴシック" pitchFamily="34" charset="-128"/>
              </a:rPr>
              <a:t>Local initiatives: </a:t>
            </a:r>
          </a:p>
          <a:p>
            <a:pPr marL="857250" lvl="1" indent="-457200">
              <a:lnSpc>
                <a:spcPct val="100000"/>
              </a:lnSpc>
              <a:spcBef>
                <a:spcPts val="300"/>
              </a:spcBef>
            </a:pPr>
            <a:r>
              <a:rPr lang="en-GB" altLang="ja-JP" sz="2000" dirty="0" smtClean="0">
                <a:ea typeface="ＭＳ Ｐゴシック" pitchFamily="34" charset="-128"/>
              </a:rPr>
              <a:t>US: Community Indicators Consortium</a:t>
            </a:r>
          </a:p>
          <a:p>
            <a:pPr marL="857250" lvl="1" indent="-457200">
              <a:lnSpc>
                <a:spcPct val="100000"/>
              </a:lnSpc>
              <a:spcBef>
                <a:spcPts val="300"/>
              </a:spcBef>
            </a:pPr>
            <a:r>
              <a:rPr lang="en-GB" altLang="ja-JP" sz="2000" dirty="0" smtClean="0">
                <a:ea typeface="ＭＳ Ｐゴシック" pitchFamily="34" charset="-128"/>
              </a:rPr>
              <a:t>EU: Council of Europe</a:t>
            </a:r>
          </a:p>
          <a:p>
            <a:pPr marL="857250" lvl="1" indent="-457200">
              <a:lnSpc>
                <a:spcPct val="100000"/>
              </a:lnSpc>
              <a:spcBef>
                <a:spcPts val="300"/>
              </a:spcBef>
            </a:pPr>
            <a:r>
              <a:rPr lang="en-GB" altLang="ja-JP" sz="2000" dirty="0" err="1" smtClean="0">
                <a:ea typeface="ＭＳ Ｐゴシック" pitchFamily="34" charset="-128"/>
              </a:rPr>
              <a:t>UK:Young</a:t>
            </a:r>
            <a:r>
              <a:rPr lang="en-GB" altLang="ja-JP" sz="2000" dirty="0" smtClean="0">
                <a:ea typeface="ＭＳ Ｐゴシック" pitchFamily="34" charset="-128"/>
              </a:rPr>
              <a:t> Foundation</a:t>
            </a:r>
          </a:p>
          <a:p>
            <a:pPr marL="857250" lvl="1" indent="-457200">
              <a:lnSpc>
                <a:spcPct val="100000"/>
              </a:lnSpc>
              <a:spcBef>
                <a:spcPts val="300"/>
              </a:spcBef>
            </a:pPr>
            <a:r>
              <a:rPr lang="en-GB" altLang="ja-JP" sz="2000" dirty="0" smtClean="0">
                <a:ea typeface="ＭＳ Ｐゴシック" pitchFamily="34" charset="-128"/>
              </a:rPr>
              <a:t>France: FAIR</a:t>
            </a:r>
          </a:p>
          <a:p>
            <a:pPr marL="857250" lvl="1" indent="-457200">
              <a:lnSpc>
                <a:spcPct val="100000"/>
              </a:lnSpc>
              <a:spcBef>
                <a:spcPts val="300"/>
              </a:spcBef>
            </a:pPr>
            <a:r>
              <a:rPr lang="en-GB" altLang="ja-JP" sz="2000" dirty="0" smtClean="0">
                <a:ea typeface="ＭＳ Ｐゴシック" pitchFamily="34" charset="-128"/>
              </a:rPr>
              <a:t>Italy: </a:t>
            </a:r>
            <a:r>
              <a:rPr lang="en-GB" altLang="ja-JP" sz="2000" dirty="0" err="1" smtClean="0">
                <a:ea typeface="ＭＳ Ｐゴシック" pitchFamily="34" charset="-128"/>
              </a:rPr>
              <a:t>Sbilanciamoci</a:t>
            </a:r>
            <a:endParaRPr lang="en-GB" altLang="ja-JP" sz="2000" dirty="0" smtClean="0">
              <a:ea typeface="ＭＳ Ｐゴシック" pitchFamily="34" charset="-128"/>
            </a:endParaRPr>
          </a:p>
          <a:p>
            <a:pPr marL="857250" lvl="1" indent="-457200">
              <a:lnSpc>
                <a:spcPct val="100000"/>
              </a:lnSpc>
              <a:spcBef>
                <a:spcPts val="300"/>
              </a:spcBef>
            </a:pPr>
            <a:r>
              <a:rPr lang="en-GB" altLang="ja-JP" sz="2000" dirty="0" smtClean="0">
                <a:ea typeface="ＭＳ Ｐゴシック" pitchFamily="34" charset="-128"/>
              </a:rPr>
              <a:t>Latin America: Como </a:t>
            </a:r>
            <a:r>
              <a:rPr lang="en-GB" altLang="ja-JP" sz="2000" dirty="0" err="1" smtClean="0">
                <a:ea typeface="ＭＳ Ｐゴシック" pitchFamily="34" charset="-128"/>
              </a:rPr>
              <a:t>Vamos</a:t>
            </a:r>
            <a:endParaRPr lang="en-GB" altLang="ja-JP" sz="2000" dirty="0" smtClean="0">
              <a:ea typeface="ＭＳ Ｐゴシック" pitchFamily="34" charset="-128"/>
            </a:endParaRPr>
          </a:p>
          <a:p>
            <a:pPr marL="457200" lvl="0" indent="-457200">
              <a:spcBef>
                <a:spcPts val="300"/>
              </a:spcBef>
              <a:defRPr/>
            </a:pPr>
            <a:r>
              <a:rPr lang="en-GB" altLang="ja-JP" sz="2400" dirty="0" smtClean="0">
                <a:ea typeface="ＭＳ Ｐゴシック" pitchFamily="34" charset="-128"/>
              </a:rPr>
              <a:t>International Association of Supreme Auditors</a:t>
            </a:r>
          </a:p>
          <a:p>
            <a:pPr marL="457200" lvl="0" indent="-457200">
              <a:spcBef>
                <a:spcPts val="300"/>
              </a:spcBef>
              <a:defRPr/>
            </a:pPr>
            <a:r>
              <a:rPr lang="en-GB" altLang="ja-JP" sz="2400" dirty="0" smtClean="0">
                <a:ea typeface="ＭＳ Ｐゴシック" pitchFamily="34" charset="-128"/>
              </a:rPr>
              <a:t>Oxford Poverty and Human Development Initiative</a:t>
            </a:r>
          </a:p>
          <a:p>
            <a:pPr marL="457200" lvl="0" indent="-457200">
              <a:spcBef>
                <a:spcPts val="300"/>
              </a:spcBef>
              <a:defRPr/>
            </a:pPr>
            <a:r>
              <a:rPr lang="en-GB" altLang="ja-JP" sz="2400" dirty="0" smtClean="0">
                <a:ea typeface="ＭＳ Ｐゴシック" pitchFamily="34" charset="-128"/>
              </a:rPr>
              <a:t>International Society for Quality of Life Studies</a:t>
            </a:r>
          </a:p>
          <a:p>
            <a:pPr marL="457200" lvl="0" indent="-457200">
              <a:spcBef>
                <a:spcPts val="300"/>
              </a:spcBef>
              <a:defRPr/>
            </a:pPr>
            <a:r>
              <a:rPr lang="en-GB" altLang="ja-JP" sz="2400" dirty="0" smtClean="0">
                <a:ea typeface="ＭＳ Ｐゴシック" pitchFamily="34" charset="-128"/>
              </a:rPr>
              <a:t>World Women Forum</a:t>
            </a:r>
          </a:p>
          <a:p>
            <a:pPr marL="857250" lvl="1" indent="-457200">
              <a:lnSpc>
                <a:spcPct val="100000"/>
              </a:lnSpc>
              <a:spcBef>
                <a:spcPts val="300"/>
              </a:spcBef>
            </a:pPr>
            <a:endParaRPr lang="en-GB" altLang="ja-JP" sz="2000"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625" y="214313"/>
            <a:ext cx="8229600" cy="1143000"/>
          </a:xfrm>
        </p:spPr>
        <p:txBody>
          <a:bodyPr>
            <a:normAutofit fontScale="90000"/>
          </a:bodyPr>
          <a:lstStyle/>
          <a:p>
            <a:pPr eaLnBrk="1" fontAlgn="auto" hangingPunct="1">
              <a:spcBef>
                <a:spcPts val="0"/>
              </a:spcBef>
              <a:spcAft>
                <a:spcPts val="0"/>
              </a:spcAft>
              <a:defRPr/>
            </a:pPr>
            <a:r>
              <a:rPr lang="en-GB" altLang="ja-JP" b="1" dirty="0" smtClean="0">
                <a:solidFill>
                  <a:srgbClr val="CC0000"/>
                </a:solidFill>
                <a:ea typeface="ＭＳ Ｐゴシック" pitchFamily="34" charset="-128"/>
              </a:rPr>
              <a:t/>
            </a:r>
            <a:br>
              <a:rPr lang="en-GB" altLang="ja-JP" b="1" dirty="0" smtClean="0">
                <a:solidFill>
                  <a:srgbClr val="CC0000"/>
                </a:solidFill>
                <a:ea typeface="ＭＳ Ｐゴシック" pitchFamily="34" charset="-128"/>
              </a:rPr>
            </a:br>
            <a:r>
              <a:rPr lang="en-GB" altLang="ja-JP" b="1" dirty="0" smtClean="0">
                <a:solidFill>
                  <a:srgbClr val="CC0000"/>
                </a:solidFill>
                <a:ea typeface="ＭＳ Ｐゴシック" pitchFamily="34" charset="-128"/>
              </a:rPr>
              <a:t> </a:t>
            </a:r>
            <a:r>
              <a:rPr lang="en-GB" altLang="ja-JP" dirty="0" smtClean="0">
                <a:solidFill>
                  <a:srgbClr val="0070C0"/>
                </a:solidFill>
                <a:ea typeface="ＭＳ Ｐゴシック" pitchFamily="34" charset="-128"/>
              </a:rPr>
              <a:t>Commission on </a:t>
            </a:r>
            <a:r>
              <a:rPr lang="en-GB" altLang="ja-JP" dirty="0" smtClean="0">
                <a:solidFill>
                  <a:schemeClr val="accent6">
                    <a:lumMod val="75000"/>
                  </a:schemeClr>
                </a:solidFill>
                <a:ea typeface="ＭＳ Ｐゴシック" pitchFamily="34" charset="-128"/>
              </a:rPr>
              <a:t>“Measurement of economic performance and social progress”</a:t>
            </a:r>
            <a:endParaRPr lang="en-US" dirty="0">
              <a:solidFill>
                <a:schemeClr val="accent6">
                  <a:lumMod val="75000"/>
                </a:schemeClr>
              </a:solidFill>
            </a:endParaRPr>
          </a:p>
        </p:txBody>
      </p:sp>
      <p:pic>
        <p:nvPicPr>
          <p:cNvPr id="13316"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pic>
        <p:nvPicPr>
          <p:cNvPr id="13317" name="Picture 6" descr="http://web.oecd.org/pac/publications/documentation/logo/Final/OECD_285_50K_150p.gif"/>
          <p:cNvPicPr>
            <a:picLocks noChangeAspect="1" noChangeArrowheads="1"/>
          </p:cNvPicPr>
          <p:nvPr/>
        </p:nvPicPr>
        <p:blipFill>
          <a:blip r:embed="rId4" cstate="print"/>
          <a:srcRect/>
          <a:stretch>
            <a:fillRect/>
          </a:stretch>
        </p:blipFill>
        <p:spPr bwMode="auto">
          <a:xfrm>
            <a:off x="8215313" y="142875"/>
            <a:ext cx="708025" cy="712788"/>
          </a:xfrm>
          <a:prstGeom prst="rect">
            <a:avLst/>
          </a:prstGeom>
          <a:noFill/>
          <a:ln w="9525">
            <a:noFill/>
            <a:miter lim="800000"/>
            <a:headEnd/>
            <a:tailEnd/>
          </a:ln>
        </p:spPr>
      </p:pic>
      <p:sp>
        <p:nvSpPr>
          <p:cNvPr id="7" name="Text Placeholder 1"/>
          <p:cNvSpPr>
            <a:spLocks noGrp="1"/>
          </p:cNvSpPr>
          <p:nvPr>
            <p:ph type="body" idx="1"/>
          </p:nvPr>
        </p:nvSpPr>
        <p:spPr>
          <a:xfrm>
            <a:off x="428625" y="1381411"/>
            <a:ext cx="8229600" cy="4714875"/>
          </a:xfrm>
        </p:spPr>
        <p:txBody>
          <a:bodyPr lIns="0" tIns="0" rIns="0" bIns="0">
            <a:noAutofit/>
          </a:bodyPr>
          <a:lstStyle/>
          <a:p>
            <a:pPr eaLnBrk="1" fontAlgn="auto" hangingPunct="1">
              <a:spcBef>
                <a:spcPts val="0"/>
              </a:spcBef>
              <a:spcAft>
                <a:spcPts val="0"/>
              </a:spcAft>
              <a:defRPr/>
            </a:pPr>
            <a:r>
              <a:rPr lang="en-US" dirty="0" smtClean="0">
                <a:solidFill>
                  <a:sysClr val="windowText" lastClr="000000"/>
                </a:solidFill>
              </a:rPr>
              <a:t>Breadth of measurement challenges well defined by Stiglitz/Sen Commission</a:t>
            </a:r>
          </a:p>
          <a:p>
            <a:pPr eaLnBrk="1" fontAlgn="auto" hangingPunct="1">
              <a:spcBef>
                <a:spcPts val="0"/>
              </a:spcBef>
              <a:spcAft>
                <a:spcPts val="0"/>
              </a:spcAft>
              <a:defRPr/>
            </a:pPr>
            <a:endParaRPr lang="en-US" dirty="0" smtClean="0">
              <a:solidFill>
                <a:sysClr val="windowText" lastClr="000000"/>
              </a:solidFill>
            </a:endParaRPr>
          </a:p>
          <a:p>
            <a:pPr eaLnBrk="1" fontAlgn="auto" hangingPunct="1">
              <a:spcBef>
                <a:spcPts val="0"/>
              </a:spcBef>
              <a:spcAft>
                <a:spcPts val="0"/>
              </a:spcAft>
              <a:defRPr/>
            </a:pPr>
            <a:r>
              <a:rPr lang="en-US" dirty="0" smtClean="0">
                <a:solidFill>
                  <a:sysClr val="windowText" lastClr="000000"/>
                </a:solidFill>
              </a:rPr>
              <a:t>Report delivered on Sep 14</a:t>
            </a:r>
          </a:p>
          <a:p>
            <a:pPr lvl="1" eaLnBrk="1" fontAlgn="auto" hangingPunct="1">
              <a:spcBef>
                <a:spcPts val="0"/>
              </a:spcBef>
              <a:spcAft>
                <a:spcPts val="0"/>
              </a:spcAft>
              <a:defRPr/>
            </a:pPr>
            <a:r>
              <a:rPr lang="en-US" dirty="0" smtClean="0">
                <a:solidFill>
                  <a:sysClr val="windowText" lastClr="000000"/>
                </a:solidFill>
              </a:rPr>
              <a:t>Classical GDP issues</a:t>
            </a:r>
          </a:p>
          <a:p>
            <a:pPr lvl="1" eaLnBrk="1" fontAlgn="auto" hangingPunct="1">
              <a:spcBef>
                <a:spcPts val="0"/>
              </a:spcBef>
              <a:spcAft>
                <a:spcPts val="0"/>
              </a:spcAft>
              <a:defRPr/>
            </a:pPr>
            <a:r>
              <a:rPr lang="en-US" dirty="0" smtClean="0">
                <a:solidFill>
                  <a:sysClr val="windowText" lastClr="000000"/>
                </a:solidFill>
              </a:rPr>
              <a:t>Quality of life</a:t>
            </a:r>
          </a:p>
          <a:p>
            <a:pPr lvl="1" eaLnBrk="1" fontAlgn="auto" hangingPunct="1">
              <a:spcBef>
                <a:spcPts val="0"/>
              </a:spcBef>
              <a:spcAft>
                <a:spcPts val="0"/>
              </a:spcAft>
              <a:defRPr/>
            </a:pPr>
            <a:r>
              <a:rPr lang="en-US" dirty="0" smtClean="0">
                <a:solidFill>
                  <a:sysClr val="windowText" lastClr="000000"/>
                </a:solidFill>
              </a:rPr>
              <a:t>Sustainability</a:t>
            </a:r>
          </a:p>
          <a:p>
            <a:pPr lvl="1" eaLnBrk="1" fontAlgn="auto" hangingPunct="1">
              <a:spcBef>
                <a:spcPts val="0"/>
              </a:spcBef>
              <a:spcAft>
                <a:spcPts val="0"/>
              </a:spcAft>
              <a:defRPr/>
            </a:pPr>
            <a:endParaRPr lang="en-US" sz="2800" dirty="0" smtClean="0">
              <a:solidFill>
                <a:sysClr val="windowText" lastClr="000000"/>
              </a:solidFill>
            </a:endParaRPr>
          </a:p>
          <a:p>
            <a:pPr eaLnBrk="1" fontAlgn="auto" hangingPunct="1">
              <a:spcBef>
                <a:spcPts val="0"/>
              </a:spcBef>
              <a:spcAft>
                <a:spcPts val="0"/>
              </a:spcAft>
              <a:defRPr/>
            </a:pPr>
            <a:r>
              <a:rPr lang="en-US" dirty="0" smtClean="0">
                <a:solidFill>
                  <a:sysClr val="windowText" lastClr="000000"/>
                </a:solidFill>
              </a:rPr>
              <a:t>The OECD will follow up in several domains.</a:t>
            </a:r>
          </a:p>
          <a:p>
            <a:pPr lvl="1" eaLnBrk="1" fontAlgn="auto" hangingPunct="1">
              <a:spcBef>
                <a:spcPts val="0"/>
              </a:spcBef>
              <a:spcAft>
                <a:spcPts val="0"/>
              </a:spcAft>
              <a:defRPr/>
            </a:pPr>
            <a:r>
              <a:rPr lang="en-GB" dirty="0" smtClean="0">
                <a:solidFill>
                  <a:sysClr val="windowText" lastClr="000000"/>
                </a:solidFill>
              </a:rPr>
              <a:t>It is important to </a:t>
            </a:r>
            <a:r>
              <a:rPr lang="en-US" dirty="0" smtClean="0">
                <a:solidFill>
                  <a:sysClr val="windowText" lastClr="000000"/>
                </a:solidFill>
              </a:rPr>
              <a:t>brings out the multi-dimensional character of what citizens consider essential for their well-being</a:t>
            </a:r>
          </a:p>
          <a:p>
            <a:pPr lvl="1" eaLnBrk="1" fontAlgn="auto" hangingPunct="1">
              <a:spcBef>
                <a:spcPts val="0"/>
              </a:spcBef>
              <a:spcAft>
                <a:spcPts val="0"/>
              </a:spcAft>
              <a:defRPr/>
            </a:pPr>
            <a:endParaRPr lang="en-US" sz="2800" dirty="0">
              <a:solidFill>
                <a:sysClr val="windowText" lastClr="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600200"/>
            <a:ext cx="8229600" cy="4471988"/>
          </a:xfrm>
        </p:spPr>
        <p:txBody>
          <a:bodyPr>
            <a:normAutofit fontScale="92500" lnSpcReduction="20000"/>
          </a:bodyPr>
          <a:lstStyle/>
          <a:p>
            <a:pPr eaLnBrk="1" fontAlgn="auto" hangingPunct="1">
              <a:spcBef>
                <a:spcPts val="0"/>
              </a:spcBef>
              <a:spcAft>
                <a:spcPts val="0"/>
              </a:spcAft>
              <a:defRPr/>
            </a:pPr>
            <a:r>
              <a:rPr lang="en-US" dirty="0" smtClean="0">
                <a:solidFill>
                  <a:sysClr val="windowText" lastClr="000000"/>
                </a:solidFill>
              </a:rPr>
              <a:t>The Global Project is the first systematic global effort to go “beyond GDP” by enabling and promoting new ways to measure societal progress</a:t>
            </a:r>
            <a:endParaRPr lang="en-GB" b="1" dirty="0" smtClean="0">
              <a:solidFill>
                <a:sysClr val="windowText" lastClr="000000"/>
              </a:solidFill>
            </a:endParaRPr>
          </a:p>
          <a:p>
            <a:pPr eaLnBrk="1" fontAlgn="auto" hangingPunct="1">
              <a:spcBef>
                <a:spcPts val="0"/>
              </a:spcBef>
              <a:spcAft>
                <a:spcPts val="0"/>
              </a:spcAft>
              <a:defRPr/>
            </a:pPr>
            <a:endParaRPr lang="en-US" dirty="0" smtClean="0">
              <a:solidFill>
                <a:sysClr val="windowText" lastClr="000000"/>
              </a:solidFill>
            </a:endParaRPr>
          </a:p>
          <a:p>
            <a:pPr eaLnBrk="1" fontAlgn="auto" hangingPunct="1">
              <a:spcBef>
                <a:spcPts val="0"/>
              </a:spcBef>
              <a:spcAft>
                <a:spcPts val="0"/>
              </a:spcAft>
              <a:defRPr/>
            </a:pPr>
            <a:r>
              <a:rPr lang="en-US" dirty="0" smtClean="0">
                <a:solidFill>
                  <a:sysClr val="windowText" lastClr="000000"/>
                </a:solidFill>
              </a:rPr>
              <a:t>The Global Project aims to foster the development of sets of key economic, social and environmental indicators to provide a comprehensive picture of how the well-being of a society is evolving and seeks to encourage each society to consider in an informed way the crucial question: is life getting better?</a:t>
            </a:r>
          </a:p>
          <a:p>
            <a:pPr eaLnBrk="1" fontAlgn="auto" hangingPunct="1">
              <a:spcBef>
                <a:spcPts val="0"/>
              </a:spcBef>
              <a:spcAft>
                <a:spcPts val="0"/>
              </a:spcAft>
              <a:buFont typeface="Webdings" pitchFamily="18" charset="2"/>
              <a:buNone/>
              <a:defRPr/>
            </a:pPr>
            <a:r>
              <a:rPr lang="en-US" dirty="0" smtClean="0">
                <a:solidFill>
                  <a:sysClr val="windowText" lastClr="000000"/>
                </a:solidFill>
              </a:rPr>
              <a:t> </a:t>
            </a:r>
          </a:p>
          <a:p>
            <a:pPr eaLnBrk="1" fontAlgn="auto" hangingPunct="1">
              <a:spcBef>
                <a:spcPts val="0"/>
              </a:spcBef>
              <a:spcAft>
                <a:spcPts val="0"/>
              </a:spcAft>
              <a:defRPr/>
            </a:pPr>
            <a:r>
              <a:rPr lang="en-US" dirty="0" smtClean="0">
                <a:solidFill>
                  <a:sysClr val="windowText" lastClr="000000"/>
                </a:solidFill>
              </a:rPr>
              <a:t>Brings together the large and growing movement that seeks to understand and measure progress. </a:t>
            </a:r>
          </a:p>
          <a:p>
            <a:pPr eaLnBrk="1" fontAlgn="auto" hangingPunct="1">
              <a:spcBef>
                <a:spcPts val="0"/>
              </a:spcBef>
              <a:spcAft>
                <a:spcPts val="0"/>
              </a:spcAft>
              <a:defRPr/>
            </a:pPr>
            <a:endParaRPr lang="en-US" dirty="0">
              <a:solidFill>
                <a:sysClr val="windowText" lastClr="000000"/>
              </a:solidFill>
            </a:endParaRPr>
          </a:p>
        </p:txBody>
      </p:sp>
      <p:sp>
        <p:nvSpPr>
          <p:cNvPr id="3" name="Title 2"/>
          <p:cNvSpPr>
            <a:spLocks noGrp="1"/>
          </p:cNvSpPr>
          <p:nvPr>
            <p:ph type="title"/>
          </p:nvPr>
        </p:nvSpPr>
        <p:spPr>
          <a:xfrm>
            <a:off x="428625" y="214313"/>
            <a:ext cx="8229600" cy="1143000"/>
          </a:xfrm>
        </p:spPr>
        <p:txBody>
          <a:bodyPr/>
          <a:lstStyle/>
          <a:p>
            <a:pPr eaLnBrk="1" fontAlgn="auto" hangingPunct="1">
              <a:spcBef>
                <a:spcPts val="0"/>
              </a:spcBef>
              <a:spcAft>
                <a:spcPts val="0"/>
              </a:spcAft>
              <a:defRPr/>
            </a:pPr>
            <a:r>
              <a:rPr lang="en-GB" dirty="0" smtClean="0">
                <a:solidFill>
                  <a:srgbClr val="0070C0"/>
                </a:solidFill>
              </a:rPr>
              <a:t>Why</a:t>
            </a:r>
            <a:r>
              <a:rPr lang="en-GB" dirty="0" smtClean="0">
                <a:solidFill>
                  <a:schemeClr val="tx1">
                    <a:alpha val="100000"/>
                  </a:schemeClr>
                </a:solidFill>
              </a:rPr>
              <a:t> </a:t>
            </a:r>
            <a:r>
              <a:rPr lang="en-GB" dirty="0" smtClean="0">
                <a:solidFill>
                  <a:srgbClr val="0070C0"/>
                </a:solidFill>
              </a:rPr>
              <a:t>a </a:t>
            </a:r>
            <a:r>
              <a:rPr lang="en-GB" dirty="0" smtClean="0">
                <a:solidFill>
                  <a:schemeClr val="accent6">
                    <a:lumMod val="75000"/>
                  </a:schemeClr>
                </a:solidFill>
              </a:rPr>
              <a:t>Global Project ?</a:t>
            </a:r>
            <a:endParaRPr lang="en-US" dirty="0">
              <a:solidFill>
                <a:schemeClr val="accent6">
                  <a:lumMod val="75000"/>
                </a:schemeClr>
              </a:solidFill>
            </a:endParaRPr>
          </a:p>
        </p:txBody>
      </p:sp>
      <p:pic>
        <p:nvPicPr>
          <p:cNvPr id="9220" name="Picture 6" descr="http://web.oecd.org/pac/publications/documentation/logo/Final/OECD_285_50K_150p.gif"/>
          <p:cNvPicPr>
            <a:picLocks noChangeAspect="1" noChangeArrowheads="1"/>
          </p:cNvPicPr>
          <p:nvPr/>
        </p:nvPicPr>
        <p:blipFill>
          <a:blip r:embed="rId2"/>
          <a:srcRect/>
          <a:stretch>
            <a:fillRect/>
          </a:stretch>
        </p:blipFill>
        <p:spPr bwMode="auto">
          <a:xfrm>
            <a:off x="8215313" y="142875"/>
            <a:ext cx="708025" cy="712788"/>
          </a:xfrm>
          <a:prstGeom prst="rect">
            <a:avLst/>
          </a:prstGeom>
          <a:noFill/>
          <a:ln w="9525">
            <a:noFill/>
            <a:miter lim="800000"/>
            <a:headEnd/>
            <a:tailEnd/>
          </a:ln>
        </p:spPr>
      </p:pic>
      <p:pic>
        <p:nvPicPr>
          <p:cNvPr id="9221" name="Picture 2"/>
          <p:cNvPicPr>
            <a:picLocks noChangeAspect="1" noChangeArrowheads="1"/>
          </p:cNvPicPr>
          <p:nvPr/>
        </p:nvPicPr>
        <p:blipFill>
          <a:blip r:embed="rId3"/>
          <a:srcRect/>
          <a:stretch>
            <a:fillRect/>
          </a:stretch>
        </p:blipFill>
        <p:spPr bwMode="auto">
          <a:xfrm>
            <a:off x="0" y="6215063"/>
            <a:ext cx="9144000" cy="64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1"/>
          <p:cNvSpPr>
            <a:spLocks noGrp="1"/>
          </p:cNvSpPr>
          <p:nvPr>
            <p:ph type="body" idx="1"/>
          </p:nvPr>
        </p:nvSpPr>
        <p:spPr>
          <a:xfrm>
            <a:off x="285750" y="1600200"/>
            <a:ext cx="8501063" cy="4525963"/>
          </a:xfrm>
        </p:spPr>
        <p:txBody>
          <a:bodyPr/>
          <a:lstStyle/>
          <a:p>
            <a:pPr algn="ctr" eaLnBrk="1" hangingPunct="1">
              <a:spcBef>
                <a:spcPct val="0"/>
              </a:spcBef>
              <a:buFontTx/>
              <a:buNone/>
            </a:pPr>
            <a:endParaRPr lang="en-GB" dirty="0" smtClean="0">
              <a:solidFill>
                <a:srgbClr val="000000"/>
              </a:solidFill>
            </a:endParaRPr>
          </a:p>
          <a:p>
            <a:pPr algn="ctr" eaLnBrk="1" hangingPunct="1">
              <a:spcBef>
                <a:spcPct val="0"/>
              </a:spcBef>
              <a:buFontTx/>
              <a:buNone/>
            </a:pPr>
            <a:r>
              <a:rPr lang="en-GB" dirty="0" smtClean="0">
                <a:solidFill>
                  <a:srgbClr val="000000"/>
                </a:solidFill>
              </a:rPr>
              <a:t>“</a:t>
            </a:r>
            <a:r>
              <a:rPr lang="tr-TR" dirty="0" err="1" smtClean="0">
                <a:solidFill>
                  <a:srgbClr val="000000"/>
                </a:solidFill>
              </a:rPr>
              <a:t>Statistical</a:t>
            </a:r>
            <a:r>
              <a:rPr lang="tr-TR" dirty="0" smtClean="0">
                <a:solidFill>
                  <a:srgbClr val="000000"/>
                </a:solidFill>
              </a:rPr>
              <a:t> </a:t>
            </a:r>
            <a:r>
              <a:rPr lang="tr-TR" dirty="0" err="1" smtClean="0">
                <a:solidFill>
                  <a:srgbClr val="000000"/>
                </a:solidFill>
              </a:rPr>
              <a:t>indicators</a:t>
            </a:r>
            <a:r>
              <a:rPr lang="tr-TR" dirty="0" smtClean="0">
                <a:solidFill>
                  <a:srgbClr val="000000"/>
                </a:solidFill>
              </a:rPr>
              <a:t> </a:t>
            </a:r>
            <a:r>
              <a:rPr lang="tr-TR" dirty="0" err="1" smtClean="0">
                <a:solidFill>
                  <a:srgbClr val="000000"/>
                </a:solidFill>
              </a:rPr>
              <a:t>are</a:t>
            </a:r>
            <a:r>
              <a:rPr lang="tr-TR" dirty="0" smtClean="0">
                <a:solidFill>
                  <a:srgbClr val="000000"/>
                </a:solidFill>
              </a:rPr>
              <a:t> </a:t>
            </a:r>
            <a:r>
              <a:rPr lang="tr-TR" dirty="0" err="1" smtClean="0">
                <a:solidFill>
                  <a:srgbClr val="000000"/>
                </a:solidFill>
              </a:rPr>
              <a:t>the</a:t>
            </a:r>
            <a:r>
              <a:rPr lang="tr-TR" dirty="0" smtClean="0">
                <a:solidFill>
                  <a:srgbClr val="000000"/>
                </a:solidFill>
              </a:rPr>
              <a:t> </a:t>
            </a:r>
            <a:r>
              <a:rPr lang="tr-TR" dirty="0" err="1" smtClean="0">
                <a:solidFill>
                  <a:srgbClr val="000000"/>
                </a:solidFill>
              </a:rPr>
              <a:t>structural</a:t>
            </a:r>
            <a:r>
              <a:rPr lang="tr-TR" dirty="0" smtClean="0">
                <a:solidFill>
                  <a:srgbClr val="000000"/>
                </a:solidFill>
              </a:rPr>
              <a:t> DNA </a:t>
            </a:r>
            <a:r>
              <a:rPr lang="tr-TR" dirty="0" err="1" smtClean="0">
                <a:solidFill>
                  <a:srgbClr val="000000"/>
                </a:solidFill>
              </a:rPr>
              <a:t>codes</a:t>
            </a:r>
            <a:r>
              <a:rPr lang="tr-TR" dirty="0" smtClean="0">
                <a:solidFill>
                  <a:srgbClr val="000000"/>
                </a:solidFill>
              </a:rPr>
              <a:t> of </a:t>
            </a:r>
            <a:r>
              <a:rPr lang="tr-TR" dirty="0" err="1" smtClean="0">
                <a:solidFill>
                  <a:srgbClr val="000000"/>
                </a:solidFill>
              </a:rPr>
              <a:t>nations</a:t>
            </a:r>
            <a:r>
              <a:rPr lang="tr-TR" dirty="0" smtClean="0">
                <a:solidFill>
                  <a:srgbClr val="000000"/>
                </a:solidFill>
              </a:rPr>
              <a:t>. </a:t>
            </a:r>
            <a:r>
              <a:rPr lang="tr-TR" dirty="0" err="1" smtClean="0">
                <a:solidFill>
                  <a:srgbClr val="000000"/>
                </a:solidFill>
              </a:rPr>
              <a:t>They</a:t>
            </a:r>
            <a:r>
              <a:rPr lang="tr-TR" dirty="0" smtClean="0">
                <a:solidFill>
                  <a:srgbClr val="000000"/>
                </a:solidFill>
              </a:rPr>
              <a:t> </a:t>
            </a:r>
            <a:r>
              <a:rPr lang="tr-TR" dirty="0" err="1" smtClean="0">
                <a:solidFill>
                  <a:srgbClr val="000000"/>
                </a:solidFill>
              </a:rPr>
              <a:t>reflect</a:t>
            </a:r>
            <a:r>
              <a:rPr lang="tr-TR" dirty="0" smtClean="0">
                <a:solidFill>
                  <a:srgbClr val="000000"/>
                </a:solidFill>
              </a:rPr>
              <a:t> a </a:t>
            </a:r>
            <a:r>
              <a:rPr lang="tr-TR" dirty="0" err="1" smtClean="0">
                <a:solidFill>
                  <a:srgbClr val="000000"/>
                </a:solidFill>
              </a:rPr>
              <a:t>society’s</a:t>
            </a:r>
            <a:r>
              <a:rPr lang="tr-TR" dirty="0" smtClean="0">
                <a:solidFill>
                  <a:srgbClr val="000000"/>
                </a:solidFill>
              </a:rPr>
              <a:t> </a:t>
            </a:r>
            <a:r>
              <a:rPr lang="tr-TR" dirty="0" err="1" smtClean="0">
                <a:solidFill>
                  <a:srgbClr val="000000"/>
                </a:solidFill>
              </a:rPr>
              <a:t>values</a:t>
            </a:r>
            <a:r>
              <a:rPr lang="tr-TR" dirty="0" smtClean="0">
                <a:solidFill>
                  <a:srgbClr val="000000"/>
                </a:solidFill>
              </a:rPr>
              <a:t> </a:t>
            </a:r>
            <a:r>
              <a:rPr lang="tr-TR" dirty="0" err="1" smtClean="0">
                <a:solidFill>
                  <a:srgbClr val="000000"/>
                </a:solidFill>
              </a:rPr>
              <a:t>and</a:t>
            </a:r>
            <a:r>
              <a:rPr lang="tr-TR" dirty="0" smtClean="0">
                <a:solidFill>
                  <a:srgbClr val="000000"/>
                </a:solidFill>
              </a:rPr>
              <a:t> </a:t>
            </a:r>
            <a:r>
              <a:rPr lang="tr-TR" dirty="0" err="1" smtClean="0">
                <a:solidFill>
                  <a:srgbClr val="000000"/>
                </a:solidFill>
              </a:rPr>
              <a:t>goals</a:t>
            </a:r>
            <a:r>
              <a:rPr lang="tr-TR" dirty="0" smtClean="0">
                <a:solidFill>
                  <a:srgbClr val="000000"/>
                </a:solidFill>
              </a:rPr>
              <a:t> </a:t>
            </a:r>
            <a:r>
              <a:rPr lang="tr-TR" dirty="0" err="1" smtClean="0">
                <a:solidFill>
                  <a:srgbClr val="000000"/>
                </a:solidFill>
              </a:rPr>
              <a:t>and</a:t>
            </a:r>
            <a:r>
              <a:rPr lang="en-GB" dirty="0" smtClean="0">
                <a:solidFill>
                  <a:srgbClr val="000000"/>
                </a:solidFill>
              </a:rPr>
              <a:t> </a:t>
            </a:r>
            <a:r>
              <a:rPr lang="tr-TR" dirty="0" err="1" smtClean="0">
                <a:solidFill>
                  <a:srgbClr val="000000"/>
                </a:solidFill>
              </a:rPr>
              <a:t>become</a:t>
            </a:r>
            <a:r>
              <a:rPr lang="tr-TR" dirty="0" smtClean="0">
                <a:solidFill>
                  <a:srgbClr val="000000"/>
                </a:solidFill>
              </a:rPr>
              <a:t> </a:t>
            </a:r>
            <a:r>
              <a:rPr lang="tr-TR" dirty="0" err="1" smtClean="0">
                <a:solidFill>
                  <a:srgbClr val="000000"/>
                </a:solidFill>
              </a:rPr>
              <a:t>the</a:t>
            </a:r>
            <a:r>
              <a:rPr lang="tr-TR" dirty="0" smtClean="0">
                <a:solidFill>
                  <a:srgbClr val="000000"/>
                </a:solidFill>
              </a:rPr>
              <a:t> </a:t>
            </a:r>
            <a:r>
              <a:rPr lang="tr-TR" dirty="0" err="1" smtClean="0">
                <a:solidFill>
                  <a:srgbClr val="000000"/>
                </a:solidFill>
              </a:rPr>
              <a:t>key</a:t>
            </a:r>
            <a:r>
              <a:rPr lang="tr-TR" dirty="0" smtClean="0">
                <a:solidFill>
                  <a:srgbClr val="000000"/>
                </a:solidFill>
              </a:rPr>
              <a:t> </a:t>
            </a:r>
            <a:r>
              <a:rPr lang="tr-TR" dirty="0" err="1" smtClean="0">
                <a:solidFill>
                  <a:srgbClr val="000000"/>
                </a:solidFill>
              </a:rPr>
              <a:t>drivers</a:t>
            </a:r>
            <a:r>
              <a:rPr lang="tr-TR" dirty="0" smtClean="0">
                <a:solidFill>
                  <a:srgbClr val="000000"/>
                </a:solidFill>
              </a:rPr>
              <a:t> of </a:t>
            </a:r>
            <a:r>
              <a:rPr lang="tr-TR" dirty="0" err="1" smtClean="0">
                <a:solidFill>
                  <a:srgbClr val="000000"/>
                </a:solidFill>
              </a:rPr>
              <a:t>economic</a:t>
            </a:r>
            <a:r>
              <a:rPr lang="tr-TR" dirty="0" smtClean="0">
                <a:solidFill>
                  <a:srgbClr val="000000"/>
                </a:solidFill>
              </a:rPr>
              <a:t> </a:t>
            </a:r>
            <a:r>
              <a:rPr lang="tr-TR" dirty="0" err="1" smtClean="0">
                <a:solidFill>
                  <a:srgbClr val="000000"/>
                </a:solidFill>
              </a:rPr>
              <a:t>and</a:t>
            </a:r>
            <a:r>
              <a:rPr lang="tr-TR" dirty="0" smtClean="0">
                <a:solidFill>
                  <a:srgbClr val="000000"/>
                </a:solidFill>
              </a:rPr>
              <a:t> </a:t>
            </a:r>
            <a:r>
              <a:rPr lang="tr-TR" dirty="0" err="1" smtClean="0">
                <a:solidFill>
                  <a:srgbClr val="000000"/>
                </a:solidFill>
              </a:rPr>
              <a:t>technological</a:t>
            </a:r>
            <a:r>
              <a:rPr lang="en-GB" dirty="0" smtClean="0">
                <a:solidFill>
                  <a:srgbClr val="000000"/>
                </a:solidFill>
              </a:rPr>
              <a:t> 		</a:t>
            </a:r>
            <a:r>
              <a:rPr lang="tr-TR" dirty="0" err="1" smtClean="0">
                <a:solidFill>
                  <a:srgbClr val="000000"/>
                </a:solidFill>
              </a:rPr>
              <a:t>choices</a:t>
            </a:r>
            <a:r>
              <a:rPr lang="en-GB" dirty="0" smtClean="0">
                <a:solidFill>
                  <a:srgbClr val="000000"/>
                </a:solidFill>
              </a:rPr>
              <a:t>”</a:t>
            </a:r>
            <a:r>
              <a:rPr lang="tr-TR" dirty="0" smtClean="0">
                <a:solidFill>
                  <a:srgbClr val="000000"/>
                </a:solidFill>
              </a:rPr>
              <a:t>  </a:t>
            </a:r>
            <a:endParaRPr lang="en-US" dirty="0" smtClean="0">
              <a:solidFill>
                <a:srgbClr val="000000"/>
              </a:solidFill>
            </a:endParaRPr>
          </a:p>
          <a:p>
            <a:pPr algn="ctr" eaLnBrk="1" hangingPunct="1">
              <a:spcBef>
                <a:spcPct val="0"/>
              </a:spcBef>
              <a:buFontTx/>
              <a:buNone/>
            </a:pPr>
            <a:endParaRPr lang="en-GB" dirty="0" smtClean="0">
              <a:solidFill>
                <a:srgbClr val="000000"/>
              </a:solidFill>
            </a:endParaRPr>
          </a:p>
          <a:p>
            <a:pPr algn="ctr" eaLnBrk="1" hangingPunct="1">
              <a:spcBef>
                <a:spcPct val="0"/>
              </a:spcBef>
              <a:buFontTx/>
              <a:buNone/>
            </a:pPr>
            <a:r>
              <a:rPr lang="en-GB" dirty="0" smtClean="0">
                <a:solidFill>
                  <a:srgbClr val="000000"/>
                </a:solidFill>
              </a:rPr>
              <a:t>							</a:t>
            </a:r>
            <a:r>
              <a:rPr lang="en-GB" i="1" dirty="0" smtClean="0">
                <a:solidFill>
                  <a:srgbClr val="000000"/>
                </a:solidFill>
              </a:rPr>
              <a:t>Hazel Henderson</a:t>
            </a:r>
            <a:endParaRPr lang="en-US" i="1" dirty="0" smtClean="0">
              <a:solidFill>
                <a:srgbClr val="000000"/>
              </a:solidFill>
            </a:endParaRPr>
          </a:p>
        </p:txBody>
      </p:sp>
      <p:sp>
        <p:nvSpPr>
          <p:cNvPr id="3" name="Title 2"/>
          <p:cNvSpPr>
            <a:spLocks noGrp="1"/>
          </p:cNvSpPr>
          <p:nvPr>
            <p:ph type="title"/>
          </p:nvPr>
        </p:nvSpPr>
        <p:spPr>
          <a:xfrm>
            <a:off x="357158" y="430197"/>
            <a:ext cx="8229600" cy="855663"/>
          </a:xfrm>
        </p:spPr>
        <p:txBody>
          <a:bodyPr lIns="0" tIns="0" rIns="0" bIns="0">
            <a:normAutofit/>
          </a:bodyPr>
          <a:lstStyle/>
          <a:p>
            <a:pPr eaLnBrk="1" fontAlgn="auto" hangingPunct="1">
              <a:spcBef>
                <a:spcPts val="0"/>
              </a:spcBef>
              <a:spcAft>
                <a:spcPts val="0"/>
              </a:spcAft>
              <a:defRPr/>
            </a:pPr>
            <a:r>
              <a:rPr lang="en-GB" smtClean="0">
                <a:solidFill>
                  <a:srgbClr val="0070C0"/>
                </a:solidFill>
              </a:rPr>
              <a:t>Progress indicators as </a:t>
            </a:r>
            <a:r>
              <a:rPr lang="en-GB" smtClean="0">
                <a:solidFill>
                  <a:schemeClr val="accent6">
                    <a:lumMod val="75000"/>
                  </a:schemeClr>
                </a:solidFill>
              </a:rPr>
              <a:t>structural DNA codes </a:t>
            </a:r>
            <a:endParaRPr lang="en-GB">
              <a:solidFill>
                <a:schemeClr val="tx1">
                  <a:alpha val="100000"/>
                </a:schemeClr>
              </a:solidFill>
            </a:endParaRPr>
          </a:p>
        </p:txBody>
      </p:sp>
      <p:pic>
        <p:nvPicPr>
          <p:cNvPr id="9220" name="Picture 2"/>
          <p:cNvPicPr>
            <a:picLocks noChangeAspect="1" noChangeArrowheads="1"/>
          </p:cNvPicPr>
          <p:nvPr/>
        </p:nvPicPr>
        <p:blipFill>
          <a:blip r:embed="rId2" cstate="print"/>
          <a:srcRect/>
          <a:stretch>
            <a:fillRect/>
          </a:stretch>
        </p:blipFill>
        <p:spPr bwMode="auto">
          <a:xfrm>
            <a:off x="0" y="6215063"/>
            <a:ext cx="9144000" cy="642937"/>
          </a:xfrm>
          <a:prstGeom prst="rect">
            <a:avLst/>
          </a:prstGeom>
          <a:noFill/>
          <a:ln w="9525">
            <a:noFill/>
            <a:miter lim="800000"/>
            <a:headEnd/>
            <a:tailEnd/>
          </a:ln>
        </p:spPr>
      </p:pic>
      <p:pic>
        <p:nvPicPr>
          <p:cNvPr id="9221" name="Picture 6" descr="http://web.oecd.org/pac/publications/documentation/logo/Final/OECD_285_50K_150p.gif"/>
          <p:cNvPicPr>
            <a:picLocks noChangeAspect="1" noChangeArrowheads="1"/>
          </p:cNvPicPr>
          <p:nvPr/>
        </p:nvPicPr>
        <p:blipFill>
          <a:blip r:embed="rId3" cstate="print"/>
          <a:srcRect/>
          <a:stretch>
            <a:fillRect/>
          </a:stretch>
        </p:blipFill>
        <p:spPr bwMode="auto">
          <a:xfrm>
            <a:off x="8215313" y="142875"/>
            <a:ext cx="708025" cy="712788"/>
          </a:xfrm>
          <a:prstGeom prst="rect">
            <a:avLst/>
          </a:prstGeom>
          <a:noFill/>
          <a:ln w="9525">
            <a:noFill/>
            <a:miter lim="800000"/>
            <a:headEnd/>
            <a:tailEnd/>
          </a:ln>
        </p:spPr>
      </p:pic>
      <p:pic>
        <p:nvPicPr>
          <p:cNvPr id="9222" name="Picture 11" descr="C:\Documents and Settings\irving_m\Local Settings\Temporary Internet Files\Content.IE5\98E42OEY\MCj01494830000[1].wmf"/>
          <p:cNvPicPr>
            <a:picLocks noChangeAspect="1" noChangeArrowheads="1"/>
          </p:cNvPicPr>
          <p:nvPr/>
        </p:nvPicPr>
        <p:blipFill>
          <a:blip r:embed="rId4" cstate="print"/>
          <a:srcRect/>
          <a:stretch>
            <a:fillRect/>
          </a:stretch>
        </p:blipFill>
        <p:spPr bwMode="auto">
          <a:xfrm rot="-5400000">
            <a:off x="1243013" y="3257550"/>
            <a:ext cx="2571750" cy="2914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pPr eaLnBrk="1" fontAlgn="auto" hangingPunct="1">
              <a:spcBef>
                <a:spcPts val="0"/>
              </a:spcBef>
              <a:spcAft>
                <a:spcPts val="0"/>
              </a:spcAft>
              <a:buFontTx/>
              <a:buNone/>
              <a:defRPr/>
            </a:pPr>
            <a:r>
              <a:rPr lang="en-GB" b="1" dirty="0" smtClean="0"/>
              <a:t>How to Measure?</a:t>
            </a:r>
          </a:p>
          <a:p>
            <a:pPr eaLnBrk="1" fontAlgn="auto" hangingPunct="1">
              <a:spcBef>
                <a:spcPts val="0"/>
              </a:spcBef>
              <a:spcAft>
                <a:spcPts val="0"/>
              </a:spcAft>
              <a:defRPr/>
            </a:pPr>
            <a:r>
              <a:rPr lang="en-GB" dirty="0" smtClean="0"/>
              <a:t>Selecting indicators of progress is (mainly) a technical issue</a:t>
            </a:r>
          </a:p>
          <a:p>
            <a:pPr eaLnBrk="1" fontAlgn="auto" hangingPunct="1">
              <a:spcBef>
                <a:spcPts val="0"/>
              </a:spcBef>
              <a:spcAft>
                <a:spcPts val="0"/>
              </a:spcAft>
              <a:defRPr/>
            </a:pPr>
            <a:r>
              <a:rPr lang="en-GB" dirty="0" smtClean="0"/>
              <a:t>We are developing best practices</a:t>
            </a:r>
          </a:p>
          <a:p>
            <a:pPr eaLnBrk="1" fontAlgn="auto" hangingPunct="1">
              <a:spcBef>
                <a:spcPts val="0"/>
              </a:spcBef>
              <a:spcAft>
                <a:spcPts val="0"/>
              </a:spcAft>
              <a:buFontTx/>
              <a:buNone/>
              <a:defRPr/>
            </a:pPr>
            <a:endParaRPr lang="en-GB" b="1" dirty="0" smtClean="0"/>
          </a:p>
          <a:p>
            <a:pPr eaLnBrk="1" fontAlgn="auto" hangingPunct="1">
              <a:spcBef>
                <a:spcPts val="0"/>
              </a:spcBef>
              <a:spcAft>
                <a:spcPts val="0"/>
              </a:spcAft>
              <a:buFontTx/>
              <a:buNone/>
              <a:defRPr/>
            </a:pPr>
            <a:r>
              <a:rPr lang="en-GB" b="1" dirty="0" smtClean="0"/>
              <a:t>What to Measure?</a:t>
            </a:r>
            <a:endParaRPr lang="en-GB" sz="2000" b="1" i="1" dirty="0" smtClean="0">
              <a:solidFill>
                <a:sysClr val="windowText" lastClr="000000"/>
              </a:solidFill>
            </a:endParaRPr>
          </a:p>
          <a:p>
            <a:pPr eaLnBrk="1" fontAlgn="auto" hangingPunct="1">
              <a:spcBef>
                <a:spcPts val="0"/>
              </a:spcBef>
              <a:spcAft>
                <a:spcPts val="0"/>
              </a:spcAft>
              <a:defRPr/>
            </a:pPr>
            <a:r>
              <a:rPr lang="en-GB" dirty="0" smtClean="0"/>
              <a:t>Defining what progress looks like is a </a:t>
            </a:r>
            <a:r>
              <a:rPr lang="en-GB" dirty="0" smtClean="0">
                <a:solidFill>
                  <a:srgbClr val="0070C0"/>
                </a:solidFill>
                <a:latin typeface="+mj-lt"/>
              </a:rPr>
              <a:t>political</a:t>
            </a:r>
            <a:r>
              <a:rPr lang="en-GB" dirty="0" smtClean="0"/>
              <a:t> issue. We can advise on how to set up a process that is legitimate and reflects the share values of a society. But the </a:t>
            </a:r>
            <a:r>
              <a:rPr lang="en-GB" dirty="0" smtClean="0">
                <a:solidFill>
                  <a:schemeClr val="accent6">
                    <a:lumMod val="75000"/>
                  </a:schemeClr>
                </a:solidFill>
              </a:rPr>
              <a:t>choice belongs to the society</a:t>
            </a:r>
            <a:r>
              <a:rPr lang="en-GB" dirty="0" smtClean="0"/>
              <a:t>.</a:t>
            </a:r>
          </a:p>
        </p:txBody>
      </p:sp>
      <p:sp>
        <p:nvSpPr>
          <p:cNvPr id="3" name="Title 2"/>
          <p:cNvSpPr>
            <a:spLocks noGrp="1"/>
          </p:cNvSpPr>
          <p:nvPr>
            <p:ph type="title"/>
          </p:nvPr>
        </p:nvSpPr>
        <p:spPr>
          <a:xfrm>
            <a:off x="428625" y="1214438"/>
            <a:ext cx="8229600" cy="571500"/>
          </a:xfrm>
        </p:spPr>
        <p:txBody>
          <a:bodyPr>
            <a:normAutofit fontScale="90000"/>
          </a:bodyPr>
          <a:lstStyle/>
          <a:p>
            <a:pPr eaLnBrk="1" fontAlgn="auto" hangingPunct="1">
              <a:spcBef>
                <a:spcPts val="0"/>
              </a:spcBef>
              <a:spcAft>
                <a:spcPts val="0"/>
              </a:spcAft>
              <a:defRPr/>
            </a:pPr>
            <a:r>
              <a:rPr lang="en-GB" sz="4000" b="1" dirty="0" smtClean="0">
                <a:solidFill>
                  <a:schemeClr val="accent6">
                    <a:lumMod val="75000"/>
                  </a:schemeClr>
                </a:solidFill>
              </a:rPr>
              <a:t>The Global Project</a:t>
            </a:r>
            <a:r>
              <a:rPr lang="en-GB" sz="4400" b="1" dirty="0" smtClean="0">
                <a:solidFill>
                  <a:schemeClr val="accent6">
                    <a:lumMod val="75000"/>
                  </a:schemeClr>
                </a:solidFill>
              </a:rPr>
              <a:t> </a:t>
            </a:r>
            <a:r>
              <a:rPr lang="en-GB" sz="4000" b="1" dirty="0" smtClean="0">
                <a:solidFill>
                  <a:srgbClr val="0070C0"/>
                </a:solidFill>
              </a:rPr>
              <a:t>Philosophy</a:t>
            </a:r>
            <a:r>
              <a:rPr lang="en-GB" dirty="0" smtClean="0">
                <a:solidFill>
                  <a:srgbClr val="CC0000"/>
                </a:solidFill>
              </a:rPr>
              <a:t/>
            </a:r>
            <a:br>
              <a:rPr lang="en-GB" dirty="0" smtClean="0">
                <a:solidFill>
                  <a:srgbClr val="CC0000"/>
                </a:solidFill>
              </a:rPr>
            </a:br>
            <a:endParaRPr lang="en-US" dirty="0">
              <a:solidFill>
                <a:schemeClr val="tx1">
                  <a:alpha val="100000"/>
                </a:schemeClr>
              </a:solidFill>
            </a:endParaRPr>
          </a:p>
        </p:txBody>
      </p:sp>
      <p:pic>
        <p:nvPicPr>
          <p:cNvPr id="1126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pic>
        <p:nvPicPr>
          <p:cNvPr id="11269" name="Picture 6" descr="http://web.oecd.org/pac/publications/documentation/logo/Final/OECD_285_50K_150p.gif"/>
          <p:cNvPicPr>
            <a:picLocks noChangeAspect="1" noChangeArrowheads="1"/>
          </p:cNvPicPr>
          <p:nvPr/>
        </p:nvPicPr>
        <p:blipFill>
          <a:blip r:embed="rId4" cstate="print"/>
          <a:srcRect/>
          <a:stretch>
            <a:fillRect/>
          </a:stretch>
        </p:blipFill>
        <p:spPr bwMode="auto">
          <a:xfrm>
            <a:off x="8215313" y="142875"/>
            <a:ext cx="708025" cy="712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625" y="571480"/>
            <a:ext cx="8229600" cy="785818"/>
          </a:xfrm>
        </p:spPr>
        <p:txBody>
          <a:bodyPr>
            <a:normAutofit/>
          </a:bodyPr>
          <a:lstStyle/>
          <a:p>
            <a:pPr eaLnBrk="1" fontAlgn="auto" hangingPunct="1">
              <a:spcBef>
                <a:spcPts val="0"/>
              </a:spcBef>
              <a:spcAft>
                <a:spcPts val="0"/>
              </a:spcAft>
              <a:defRPr/>
            </a:pPr>
            <a:r>
              <a:rPr lang="en-GB" sz="4000" b="1" dirty="0" smtClean="0">
                <a:solidFill>
                  <a:schemeClr val="accent6">
                    <a:lumMod val="75000"/>
                  </a:schemeClr>
                </a:solidFill>
              </a:rPr>
              <a:t>The GP as a network of networks</a:t>
            </a:r>
          </a:p>
        </p:txBody>
      </p:sp>
      <p:pic>
        <p:nvPicPr>
          <p:cNvPr id="1126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pic>
        <p:nvPicPr>
          <p:cNvPr id="11269" name="Picture 6" descr="http://web.oecd.org/pac/publications/documentation/logo/Final/OECD_285_50K_150p.gif"/>
          <p:cNvPicPr>
            <a:picLocks noChangeAspect="1" noChangeArrowheads="1"/>
          </p:cNvPicPr>
          <p:nvPr/>
        </p:nvPicPr>
        <p:blipFill>
          <a:blip r:embed="rId4" cstate="print"/>
          <a:srcRect/>
          <a:stretch>
            <a:fillRect/>
          </a:stretch>
        </p:blipFill>
        <p:spPr bwMode="auto">
          <a:xfrm>
            <a:off x="8215313" y="142875"/>
            <a:ext cx="708025" cy="712788"/>
          </a:xfrm>
          <a:prstGeom prst="rect">
            <a:avLst/>
          </a:prstGeom>
          <a:noFill/>
          <a:ln w="9525">
            <a:noFill/>
            <a:miter lim="800000"/>
            <a:headEnd/>
            <a:tailEnd/>
          </a:ln>
        </p:spPr>
      </p:pic>
      <p:pic>
        <p:nvPicPr>
          <p:cNvPr id="7" name="Picture 6"/>
          <p:cNvPicPr>
            <a:picLocks noChangeAspect="1"/>
          </p:cNvPicPr>
          <p:nvPr/>
        </p:nvPicPr>
        <p:blipFill>
          <a:blip r:embed="rId5" cstate="print"/>
          <a:srcRect r="8238"/>
          <a:stretch>
            <a:fillRect/>
          </a:stretch>
        </p:blipFill>
        <p:spPr bwMode="auto">
          <a:xfrm>
            <a:off x="997949" y="1500171"/>
            <a:ext cx="7217389" cy="44957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625" y="571480"/>
            <a:ext cx="8229600" cy="785818"/>
          </a:xfrm>
        </p:spPr>
        <p:txBody>
          <a:bodyPr>
            <a:normAutofit fontScale="90000"/>
          </a:bodyPr>
          <a:lstStyle/>
          <a:p>
            <a:pPr eaLnBrk="1" fontAlgn="auto" hangingPunct="1">
              <a:spcBef>
                <a:spcPts val="0"/>
              </a:spcBef>
              <a:spcAft>
                <a:spcPts val="0"/>
              </a:spcAft>
              <a:defRPr/>
            </a:pPr>
            <a:r>
              <a:rPr lang="en-US" sz="4000" b="1" dirty="0" smtClean="0">
                <a:solidFill>
                  <a:schemeClr val="accent6">
                    <a:lumMod val="75000"/>
                  </a:schemeClr>
                </a:solidFill>
              </a:rPr>
              <a:t>Establishment and co-ordination of Regional Working Groups</a:t>
            </a:r>
            <a:endParaRPr lang="en-GB" sz="4000" b="1" dirty="0" smtClean="0">
              <a:solidFill>
                <a:schemeClr val="accent6">
                  <a:lumMod val="75000"/>
                </a:schemeClr>
              </a:solidFill>
            </a:endParaRPr>
          </a:p>
        </p:txBody>
      </p:sp>
      <p:pic>
        <p:nvPicPr>
          <p:cNvPr id="1126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pic>
        <p:nvPicPr>
          <p:cNvPr id="11269" name="Picture 6" descr="http://web.oecd.org/pac/publications/documentation/logo/Final/OECD_285_50K_150p.gif"/>
          <p:cNvPicPr>
            <a:picLocks noChangeAspect="1" noChangeArrowheads="1"/>
          </p:cNvPicPr>
          <p:nvPr/>
        </p:nvPicPr>
        <p:blipFill>
          <a:blip r:embed="rId4" cstate="print"/>
          <a:srcRect/>
          <a:stretch>
            <a:fillRect/>
          </a:stretch>
        </p:blipFill>
        <p:spPr bwMode="auto">
          <a:xfrm>
            <a:off x="8215313" y="142875"/>
            <a:ext cx="708025" cy="712788"/>
          </a:xfrm>
          <a:prstGeom prst="rect">
            <a:avLst/>
          </a:prstGeom>
          <a:noFill/>
          <a:ln w="9525">
            <a:noFill/>
            <a:miter lim="800000"/>
            <a:headEnd/>
            <a:tailEnd/>
          </a:ln>
        </p:spPr>
      </p:pic>
      <p:sp>
        <p:nvSpPr>
          <p:cNvPr id="6" name="Text Placeholder 1"/>
          <p:cNvSpPr>
            <a:spLocks noGrp="1"/>
          </p:cNvSpPr>
          <p:nvPr>
            <p:ph type="body" idx="1"/>
          </p:nvPr>
        </p:nvSpPr>
        <p:spPr>
          <a:xfrm>
            <a:off x="285720" y="1643050"/>
            <a:ext cx="8572560" cy="4400568"/>
          </a:xfrm>
        </p:spPr>
        <p:txBody>
          <a:bodyPr lIns="0" tIns="0" rIns="0" bIns="0">
            <a:noAutofit/>
          </a:bodyPr>
          <a:lstStyle/>
          <a:p>
            <a:pPr eaLnBrk="1" fontAlgn="auto" hangingPunct="1">
              <a:spcBef>
                <a:spcPts val="0"/>
              </a:spcBef>
              <a:spcAft>
                <a:spcPts val="0"/>
              </a:spcAft>
              <a:buNone/>
              <a:defRPr/>
            </a:pPr>
            <a:r>
              <a:rPr lang="en-GB" sz="2400" b="1" dirty="0" smtClean="0">
                <a:solidFill>
                  <a:srgbClr val="9933FF"/>
                </a:solidFill>
              </a:rPr>
              <a:t>OECD countries</a:t>
            </a:r>
            <a:r>
              <a:rPr lang="en-GB" sz="2400" dirty="0" smtClean="0">
                <a:solidFill>
                  <a:sysClr val="windowText" lastClr="000000"/>
                </a:solidFill>
              </a:rPr>
              <a:t>: </a:t>
            </a:r>
            <a:r>
              <a:rPr lang="en-US" sz="2400" dirty="0" smtClean="0">
                <a:solidFill>
                  <a:sysClr val="windowText" lastClr="000000"/>
                </a:solidFill>
              </a:rPr>
              <a:t>The Co-ordination Group represents the body for OECD countries and non-member economies who are observers in the Committee on Statistics.</a:t>
            </a:r>
            <a:r>
              <a:rPr lang="en-GB" sz="2400" dirty="0" smtClean="0">
                <a:solidFill>
                  <a:sysClr val="windowText" lastClr="000000"/>
                </a:solidFill>
              </a:rPr>
              <a:t> </a:t>
            </a:r>
            <a:endParaRPr lang="en-US" sz="2400" dirty="0" smtClean="0">
              <a:solidFill>
                <a:sysClr val="windowText" lastClr="000000"/>
              </a:solidFill>
            </a:endParaRPr>
          </a:p>
          <a:p>
            <a:pPr eaLnBrk="1" fontAlgn="auto" hangingPunct="1">
              <a:spcBef>
                <a:spcPts val="0"/>
              </a:spcBef>
              <a:spcAft>
                <a:spcPts val="0"/>
              </a:spcAft>
              <a:buNone/>
              <a:defRPr/>
            </a:pPr>
            <a:r>
              <a:rPr lang="en-GB" sz="2400" b="1" dirty="0" smtClean="0">
                <a:solidFill>
                  <a:srgbClr val="9933FF"/>
                </a:solidFill>
              </a:rPr>
              <a:t>Arab countries</a:t>
            </a:r>
            <a:r>
              <a:rPr lang="en-GB" sz="2400" dirty="0" smtClean="0">
                <a:solidFill>
                  <a:sysClr val="windowText" lastClr="000000"/>
                </a:solidFill>
              </a:rPr>
              <a:t>: ESCWA is our regional partner. A </a:t>
            </a:r>
            <a:r>
              <a:rPr lang="en-US" sz="2400" dirty="0" smtClean="0">
                <a:solidFill>
                  <a:sysClr val="windowText" lastClr="000000"/>
                </a:solidFill>
              </a:rPr>
              <a:t>Steering Committee for measuring progress in the Arab region </a:t>
            </a:r>
            <a:r>
              <a:rPr lang="en-US" sz="2400" dirty="0" smtClean="0">
                <a:solidFill>
                  <a:sysClr val="windowText" lastClr="000000"/>
                </a:solidFill>
              </a:rPr>
              <a:t>has been recently set up.</a:t>
            </a:r>
            <a:r>
              <a:rPr lang="en-GB" sz="2400" dirty="0" smtClean="0">
                <a:solidFill>
                  <a:sysClr val="windowText" lastClr="000000"/>
                </a:solidFill>
              </a:rPr>
              <a:t> </a:t>
            </a:r>
          </a:p>
          <a:p>
            <a:pPr eaLnBrk="1" fontAlgn="auto" hangingPunct="1">
              <a:spcBef>
                <a:spcPts val="0"/>
              </a:spcBef>
              <a:spcAft>
                <a:spcPts val="0"/>
              </a:spcAft>
              <a:buNone/>
              <a:defRPr/>
            </a:pPr>
            <a:r>
              <a:rPr lang="en-US" sz="2400" b="1" dirty="0" smtClean="0">
                <a:solidFill>
                  <a:srgbClr val="9933FF"/>
                </a:solidFill>
              </a:rPr>
              <a:t>Latin America: </a:t>
            </a:r>
            <a:r>
              <a:rPr lang="en-US" sz="2400" dirty="0" smtClean="0">
                <a:solidFill>
                  <a:sysClr val="windowText" lastClr="000000"/>
                </a:solidFill>
              </a:rPr>
              <a:t>The OECD is working with the Inter American Development Bank to establish a regional group in Latin America</a:t>
            </a:r>
          </a:p>
          <a:p>
            <a:pPr eaLnBrk="1" fontAlgn="auto" hangingPunct="1">
              <a:spcBef>
                <a:spcPts val="0"/>
              </a:spcBef>
              <a:spcAft>
                <a:spcPts val="0"/>
              </a:spcAft>
              <a:buNone/>
              <a:defRPr/>
            </a:pPr>
            <a:r>
              <a:rPr lang="en-US" sz="2400" b="1" dirty="0" smtClean="0">
                <a:solidFill>
                  <a:srgbClr val="9933FF"/>
                </a:solidFill>
              </a:rPr>
              <a:t>Africa</a:t>
            </a:r>
            <a:r>
              <a:rPr lang="en-US" sz="2400" dirty="0" smtClean="0">
                <a:solidFill>
                  <a:sysClr val="windowText" lastClr="000000"/>
                </a:solidFill>
              </a:rPr>
              <a:t>: The </a:t>
            </a:r>
            <a:r>
              <a:rPr lang="en-US" sz="2400" dirty="0" smtClean="0">
                <a:solidFill>
                  <a:sysClr val="windowText" lastClr="000000"/>
                </a:solidFill>
              </a:rPr>
              <a:t>ADB is </a:t>
            </a:r>
            <a:r>
              <a:rPr lang="en-US" sz="2400" dirty="0" smtClean="0">
                <a:solidFill>
                  <a:sysClr val="windowText" lastClr="000000"/>
                </a:solidFill>
              </a:rPr>
              <a:t>the partner in the region. The precise objectives of the collaboration are still under discussion.</a:t>
            </a:r>
          </a:p>
          <a:p>
            <a:pPr eaLnBrk="1" fontAlgn="auto" hangingPunct="1">
              <a:spcBef>
                <a:spcPts val="0"/>
              </a:spcBef>
              <a:spcAft>
                <a:spcPts val="0"/>
              </a:spcAft>
              <a:buNone/>
              <a:defRPr/>
            </a:pPr>
            <a:r>
              <a:rPr lang="en-GB" sz="2400" b="1" dirty="0" smtClean="0">
                <a:solidFill>
                  <a:srgbClr val="9933FF"/>
                </a:solidFill>
              </a:rPr>
              <a:t>Asia and Pacific: </a:t>
            </a:r>
            <a:r>
              <a:rPr lang="en-US" sz="2400" dirty="0" smtClean="0">
                <a:solidFill>
                  <a:sysClr val="windowText" lastClr="000000"/>
                </a:solidFill>
              </a:rPr>
              <a:t>UNESCAP welcomed the Project and asked the Secretariat to take it forward</a:t>
            </a:r>
            <a:r>
              <a:rPr lang="en-US" sz="2400" dirty="0" smtClean="0">
                <a:solidFill>
                  <a:sysClr val="windowText" lastClr="000000"/>
                </a:solidFill>
              </a:rPr>
              <a:t>.</a:t>
            </a:r>
            <a:endParaRPr lang="en-US" sz="2400" dirty="0" smtClean="0">
              <a:solidFill>
                <a:sysClr val="windowText" lastClr="0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625" y="571480"/>
            <a:ext cx="8229600" cy="785818"/>
          </a:xfrm>
        </p:spPr>
        <p:txBody>
          <a:bodyPr>
            <a:normAutofit fontScale="90000"/>
          </a:bodyPr>
          <a:lstStyle/>
          <a:p>
            <a:pPr eaLnBrk="1" fontAlgn="auto" hangingPunct="1">
              <a:spcBef>
                <a:spcPts val="0"/>
              </a:spcBef>
              <a:spcAft>
                <a:spcPts val="0"/>
              </a:spcAft>
              <a:defRPr/>
            </a:pPr>
            <a:r>
              <a:rPr lang="en-US" sz="4000" b="1" dirty="0" err="1" smtClean="0">
                <a:solidFill>
                  <a:schemeClr val="accent6">
                    <a:lumMod val="75000"/>
                  </a:schemeClr>
                </a:solidFill>
              </a:rPr>
              <a:t>Organisation</a:t>
            </a:r>
            <a:r>
              <a:rPr lang="en-US" sz="4000" b="1" dirty="0" smtClean="0">
                <a:solidFill>
                  <a:schemeClr val="accent6">
                    <a:lumMod val="75000"/>
                  </a:schemeClr>
                </a:solidFill>
              </a:rPr>
              <a:t> of  Meetings/Workshops</a:t>
            </a:r>
            <a:endParaRPr lang="en-GB" sz="4000" b="1" dirty="0" smtClean="0">
              <a:solidFill>
                <a:schemeClr val="accent6">
                  <a:lumMod val="75000"/>
                </a:schemeClr>
              </a:solidFill>
            </a:endParaRPr>
          </a:p>
        </p:txBody>
      </p:sp>
      <p:pic>
        <p:nvPicPr>
          <p:cNvPr id="1126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pic>
        <p:nvPicPr>
          <p:cNvPr id="11269" name="Picture 6" descr="http://web.oecd.org/pac/publications/documentation/logo/Final/OECD_285_50K_150p.gif"/>
          <p:cNvPicPr>
            <a:picLocks noChangeAspect="1" noChangeArrowheads="1"/>
          </p:cNvPicPr>
          <p:nvPr/>
        </p:nvPicPr>
        <p:blipFill>
          <a:blip r:embed="rId4" cstate="print"/>
          <a:srcRect/>
          <a:stretch>
            <a:fillRect/>
          </a:stretch>
        </p:blipFill>
        <p:spPr bwMode="auto">
          <a:xfrm>
            <a:off x="8215313" y="142875"/>
            <a:ext cx="708025" cy="712788"/>
          </a:xfrm>
          <a:prstGeom prst="rect">
            <a:avLst/>
          </a:prstGeom>
          <a:noFill/>
          <a:ln w="9525">
            <a:noFill/>
            <a:miter lim="800000"/>
            <a:headEnd/>
            <a:tailEnd/>
          </a:ln>
        </p:spPr>
      </p:pic>
      <p:sp>
        <p:nvSpPr>
          <p:cNvPr id="6" name="Text Placeholder 1"/>
          <p:cNvSpPr>
            <a:spLocks noGrp="1"/>
          </p:cNvSpPr>
          <p:nvPr>
            <p:ph type="body" idx="1"/>
          </p:nvPr>
        </p:nvSpPr>
        <p:spPr>
          <a:xfrm>
            <a:off x="428596" y="1643050"/>
            <a:ext cx="8143932" cy="2143140"/>
          </a:xfrm>
        </p:spPr>
        <p:txBody>
          <a:bodyPr lIns="0" tIns="0" rIns="0" bIns="0">
            <a:noAutofit/>
          </a:bodyPr>
          <a:lstStyle/>
          <a:p>
            <a:pPr marL="0" indent="0" eaLnBrk="1" fontAlgn="auto" hangingPunct="1">
              <a:spcBef>
                <a:spcPts val="0"/>
              </a:spcBef>
              <a:spcAft>
                <a:spcPts val="0"/>
              </a:spcAft>
              <a:buNone/>
              <a:defRPr/>
            </a:pPr>
            <a:r>
              <a:rPr lang="en-US" sz="2400" dirty="0" smtClean="0"/>
              <a:t>Meetings </a:t>
            </a:r>
            <a:r>
              <a:rPr lang="en-US" sz="2400" dirty="0" smtClean="0"/>
              <a:t>play a role in laying the groundwork for the biennial World Forums and provide an opportunity to bring people together so that they, and the GP, can better understand what work is underway in their region and to communicate their priorities for action and findings to the rest of the world.</a:t>
            </a:r>
            <a:endParaRPr lang="en-US" sz="2400" dirty="0"/>
          </a:p>
        </p:txBody>
      </p:sp>
      <p:pic>
        <p:nvPicPr>
          <p:cNvPr id="2059" name="Picture 4" descr="41994547"/>
          <p:cNvPicPr>
            <a:picLocks noChangeAspect="1" noChangeArrowheads="1"/>
          </p:cNvPicPr>
          <p:nvPr/>
        </p:nvPicPr>
        <p:blipFill>
          <a:blip r:embed="rId5"/>
          <a:srcRect/>
          <a:stretch>
            <a:fillRect/>
          </a:stretch>
        </p:blipFill>
        <p:spPr bwMode="auto">
          <a:xfrm>
            <a:off x="2143108" y="4500570"/>
            <a:ext cx="666750" cy="152400"/>
          </a:xfrm>
          <a:prstGeom prst="rect">
            <a:avLst/>
          </a:prstGeom>
          <a:noFill/>
        </p:spPr>
      </p:pic>
      <p:pic>
        <p:nvPicPr>
          <p:cNvPr id="2058" name="Picture 5" descr="41993540"/>
          <p:cNvPicPr>
            <a:picLocks noChangeAspect="1" noChangeArrowheads="1"/>
          </p:cNvPicPr>
          <p:nvPr/>
        </p:nvPicPr>
        <p:blipFill>
          <a:blip r:embed="rId6"/>
          <a:srcRect/>
          <a:stretch>
            <a:fillRect/>
          </a:stretch>
        </p:blipFill>
        <p:spPr bwMode="auto">
          <a:xfrm>
            <a:off x="785786" y="4357694"/>
            <a:ext cx="619125" cy="466725"/>
          </a:xfrm>
          <a:prstGeom prst="rect">
            <a:avLst/>
          </a:prstGeom>
          <a:noFill/>
        </p:spPr>
      </p:pic>
      <p:pic>
        <p:nvPicPr>
          <p:cNvPr id="2057" name="Picture 13" descr="41994504"/>
          <p:cNvPicPr>
            <a:picLocks noChangeAspect="1" noChangeArrowheads="1"/>
          </p:cNvPicPr>
          <p:nvPr/>
        </p:nvPicPr>
        <p:blipFill>
          <a:blip r:embed="rId7"/>
          <a:srcRect/>
          <a:stretch>
            <a:fillRect/>
          </a:stretch>
        </p:blipFill>
        <p:spPr bwMode="auto">
          <a:xfrm>
            <a:off x="3500430" y="4286256"/>
            <a:ext cx="619125" cy="457200"/>
          </a:xfrm>
          <a:prstGeom prst="rect">
            <a:avLst/>
          </a:prstGeom>
          <a:noFill/>
        </p:spPr>
      </p:pic>
      <p:pic>
        <p:nvPicPr>
          <p:cNvPr id="2056" name="Picture 66" descr="IISD.JPG"/>
          <p:cNvPicPr>
            <a:picLocks noChangeAspect="1" noChangeArrowheads="1"/>
          </p:cNvPicPr>
          <p:nvPr/>
        </p:nvPicPr>
        <p:blipFill>
          <a:blip r:embed="rId8"/>
          <a:srcRect/>
          <a:stretch>
            <a:fillRect/>
          </a:stretch>
        </p:blipFill>
        <p:spPr bwMode="auto">
          <a:xfrm>
            <a:off x="6858016" y="4429132"/>
            <a:ext cx="647700" cy="247650"/>
          </a:xfrm>
          <a:prstGeom prst="rect">
            <a:avLst/>
          </a:prstGeom>
          <a:noFill/>
        </p:spPr>
      </p:pic>
      <p:pic>
        <p:nvPicPr>
          <p:cNvPr id="2055" name="Picture 12" descr="42836396"/>
          <p:cNvPicPr>
            <a:picLocks noChangeAspect="1" noChangeArrowheads="1"/>
          </p:cNvPicPr>
          <p:nvPr/>
        </p:nvPicPr>
        <p:blipFill>
          <a:blip r:embed="rId9"/>
          <a:srcRect/>
          <a:stretch>
            <a:fillRect/>
          </a:stretch>
        </p:blipFill>
        <p:spPr bwMode="auto">
          <a:xfrm>
            <a:off x="5357818" y="4286256"/>
            <a:ext cx="619125" cy="476250"/>
          </a:xfrm>
          <a:prstGeom prst="rect">
            <a:avLst/>
          </a:prstGeom>
          <a:noFill/>
        </p:spPr>
      </p:pic>
      <p:pic>
        <p:nvPicPr>
          <p:cNvPr id="2054" name="Picture 6" descr="41508366isae_italy2"/>
          <p:cNvPicPr>
            <a:picLocks noChangeAspect="1" noChangeArrowheads="1"/>
          </p:cNvPicPr>
          <p:nvPr/>
        </p:nvPicPr>
        <p:blipFill>
          <a:blip r:embed="rId10"/>
          <a:srcRect/>
          <a:stretch>
            <a:fillRect/>
          </a:stretch>
        </p:blipFill>
        <p:spPr bwMode="auto">
          <a:xfrm>
            <a:off x="1500166" y="5214950"/>
            <a:ext cx="409575" cy="390525"/>
          </a:xfrm>
          <a:prstGeom prst="rect">
            <a:avLst/>
          </a:prstGeom>
          <a:noFill/>
        </p:spPr>
      </p:pic>
      <p:pic>
        <p:nvPicPr>
          <p:cNvPr id="2053" name="Picture 7" descr="42466885"/>
          <p:cNvPicPr>
            <a:picLocks noChangeAspect="1" noChangeArrowheads="1"/>
          </p:cNvPicPr>
          <p:nvPr/>
        </p:nvPicPr>
        <p:blipFill>
          <a:blip r:embed="rId11"/>
          <a:srcRect/>
          <a:stretch>
            <a:fillRect/>
          </a:stretch>
        </p:blipFill>
        <p:spPr bwMode="auto">
          <a:xfrm>
            <a:off x="2643174" y="5072074"/>
            <a:ext cx="552450" cy="447675"/>
          </a:xfrm>
          <a:prstGeom prst="rect">
            <a:avLst/>
          </a:prstGeom>
          <a:noFill/>
        </p:spPr>
      </p:pic>
      <p:pic>
        <p:nvPicPr>
          <p:cNvPr id="2052" name="Picture 8" descr="41464389logoDD4D_2"/>
          <p:cNvPicPr>
            <a:picLocks noChangeAspect="1" noChangeArrowheads="1"/>
          </p:cNvPicPr>
          <p:nvPr/>
        </p:nvPicPr>
        <p:blipFill>
          <a:blip r:embed="rId12"/>
          <a:srcRect/>
          <a:stretch>
            <a:fillRect/>
          </a:stretch>
        </p:blipFill>
        <p:spPr bwMode="auto">
          <a:xfrm>
            <a:off x="3786182" y="5214950"/>
            <a:ext cx="552450" cy="333375"/>
          </a:xfrm>
          <a:prstGeom prst="rect">
            <a:avLst/>
          </a:prstGeom>
          <a:noFill/>
        </p:spPr>
      </p:pic>
      <p:pic>
        <p:nvPicPr>
          <p:cNvPr id="2051" name="Picture 9" descr="42272140"/>
          <p:cNvPicPr>
            <a:picLocks noChangeAspect="1" noChangeArrowheads="1"/>
          </p:cNvPicPr>
          <p:nvPr/>
        </p:nvPicPr>
        <p:blipFill>
          <a:blip r:embed="rId13"/>
          <a:srcRect/>
          <a:stretch>
            <a:fillRect/>
          </a:stretch>
        </p:blipFill>
        <p:spPr bwMode="auto">
          <a:xfrm>
            <a:off x="5072066" y="5072074"/>
            <a:ext cx="514350" cy="514350"/>
          </a:xfrm>
          <a:prstGeom prst="rect">
            <a:avLst/>
          </a:prstGeom>
          <a:noFill/>
        </p:spPr>
      </p:pic>
      <p:pic>
        <p:nvPicPr>
          <p:cNvPr id="2050" name="Picture 10" descr="42683467"/>
          <p:cNvPicPr>
            <a:picLocks noChangeAspect="1" noChangeArrowheads="1"/>
          </p:cNvPicPr>
          <p:nvPr/>
        </p:nvPicPr>
        <p:blipFill>
          <a:blip r:embed="rId14"/>
          <a:srcRect/>
          <a:stretch>
            <a:fillRect/>
          </a:stretch>
        </p:blipFill>
        <p:spPr bwMode="auto">
          <a:xfrm>
            <a:off x="6286512" y="5000636"/>
            <a:ext cx="419100" cy="504825"/>
          </a:xfrm>
          <a:prstGeom prst="rect">
            <a:avLst/>
          </a:prstGeom>
          <a:noFill/>
        </p:spPr>
      </p:pic>
      <p:pic>
        <p:nvPicPr>
          <p:cNvPr id="2049" name="Picture 11" descr="416624572009%20ISQOLS%20Conference%20-%20Banner"/>
          <p:cNvPicPr>
            <a:picLocks noChangeAspect="1" noChangeArrowheads="1"/>
          </p:cNvPicPr>
          <p:nvPr/>
        </p:nvPicPr>
        <p:blipFill>
          <a:blip r:embed="rId15"/>
          <a:srcRect/>
          <a:stretch>
            <a:fillRect/>
          </a:stretch>
        </p:blipFill>
        <p:spPr bwMode="auto">
          <a:xfrm>
            <a:off x="7429520" y="5000636"/>
            <a:ext cx="438150" cy="619125"/>
          </a:xfrm>
          <a:prstGeom prst="rect">
            <a:avLst/>
          </a:prstGeom>
          <a:noFill/>
        </p:spPr>
      </p:pic>
      <p:sp>
        <p:nvSpPr>
          <p:cNvPr id="2061" name="Rectangle 13"/>
          <p:cNvSpPr>
            <a:spLocks noChangeArrowheads="1"/>
          </p:cNvSpPr>
          <p:nvPr/>
        </p:nvSpPr>
        <p:spPr bwMode="auto">
          <a:xfrm>
            <a:off x="0" y="609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2" name="Rectangle 14"/>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3" name="Rectangle 15"/>
          <p:cNvSpPr>
            <a:spLocks noChangeArrowheads="1"/>
          </p:cNvSpPr>
          <p:nvPr/>
        </p:nvSpPr>
        <p:spPr bwMode="auto">
          <a:xfrm>
            <a:off x="0" y="1533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4" name="Rectangle 16"/>
          <p:cNvSpPr>
            <a:spLocks noChangeArrowheads="1"/>
          </p:cNvSpPr>
          <p:nvPr/>
        </p:nvSpPr>
        <p:spPr bwMode="auto">
          <a:xfrm>
            <a:off x="0" y="1781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5" name="Rectangle 17"/>
          <p:cNvSpPr>
            <a:spLocks noChangeArrowheads="1"/>
          </p:cNvSpPr>
          <p:nvPr/>
        </p:nvSpPr>
        <p:spPr bwMode="auto">
          <a:xfrm>
            <a:off x="0" y="2257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6" name="Rectangle 18"/>
          <p:cNvSpPr>
            <a:spLocks noChangeArrowheads="1"/>
          </p:cNvSpPr>
          <p:nvPr/>
        </p:nvSpPr>
        <p:spPr bwMode="auto">
          <a:xfrm>
            <a:off x="0" y="2647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7" name="Rectangle 19"/>
          <p:cNvSpPr>
            <a:spLocks noChangeArrowheads="1"/>
          </p:cNvSpPr>
          <p:nvPr/>
        </p:nvSpPr>
        <p:spPr bwMode="auto">
          <a:xfrm>
            <a:off x="0" y="3095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8" name="Rectangle 20"/>
          <p:cNvSpPr>
            <a:spLocks noChangeArrowheads="1"/>
          </p:cNvSpPr>
          <p:nvPr/>
        </p:nvSpPr>
        <p:spPr bwMode="auto">
          <a:xfrm>
            <a:off x="0" y="3429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9" name="Rectangle 21"/>
          <p:cNvSpPr>
            <a:spLocks noChangeArrowheads="1"/>
          </p:cNvSpPr>
          <p:nvPr/>
        </p:nvSpPr>
        <p:spPr bwMode="auto">
          <a:xfrm>
            <a:off x="0" y="3943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70" name="Rectangle 22"/>
          <p:cNvSpPr>
            <a:spLocks noChangeArrowheads="1"/>
          </p:cNvSpPr>
          <p:nvPr/>
        </p:nvSpPr>
        <p:spPr bwMode="auto">
          <a:xfrm>
            <a:off x="0" y="444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71" name="Rectangle 23"/>
          <p:cNvSpPr>
            <a:spLocks noChangeArrowheads="1"/>
          </p:cNvSpPr>
          <p:nvPr/>
        </p:nvSpPr>
        <p:spPr bwMode="auto">
          <a:xfrm>
            <a:off x="0" y="506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625" y="571480"/>
            <a:ext cx="8229600" cy="785818"/>
          </a:xfrm>
        </p:spPr>
        <p:txBody>
          <a:bodyPr>
            <a:normAutofit/>
          </a:bodyPr>
          <a:lstStyle/>
          <a:p>
            <a:pPr eaLnBrk="1" fontAlgn="auto" hangingPunct="1">
              <a:spcBef>
                <a:spcPts val="0"/>
              </a:spcBef>
              <a:spcAft>
                <a:spcPts val="0"/>
              </a:spcAft>
              <a:defRPr/>
            </a:pPr>
            <a:r>
              <a:rPr lang="en-US" sz="4000" b="1" dirty="0" smtClean="0">
                <a:solidFill>
                  <a:schemeClr val="accent6">
                    <a:lumMod val="75000"/>
                  </a:schemeClr>
                </a:solidFill>
              </a:rPr>
              <a:t>The 3rd OECD World forum</a:t>
            </a:r>
            <a:endParaRPr lang="en-GB" sz="4000" b="1" dirty="0" smtClean="0">
              <a:solidFill>
                <a:schemeClr val="accent6">
                  <a:lumMod val="75000"/>
                </a:schemeClr>
              </a:solidFill>
            </a:endParaRPr>
          </a:p>
        </p:txBody>
      </p:sp>
      <p:pic>
        <p:nvPicPr>
          <p:cNvPr id="1126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pic>
        <p:nvPicPr>
          <p:cNvPr id="11269" name="Picture 6" descr="http://web.oecd.org/pac/publications/documentation/logo/Final/OECD_285_50K_150p.gif"/>
          <p:cNvPicPr>
            <a:picLocks noChangeAspect="1" noChangeArrowheads="1"/>
          </p:cNvPicPr>
          <p:nvPr/>
        </p:nvPicPr>
        <p:blipFill>
          <a:blip r:embed="rId4" cstate="print"/>
          <a:srcRect/>
          <a:stretch>
            <a:fillRect/>
          </a:stretch>
        </p:blipFill>
        <p:spPr bwMode="auto">
          <a:xfrm>
            <a:off x="8215313" y="142875"/>
            <a:ext cx="708025" cy="712788"/>
          </a:xfrm>
          <a:prstGeom prst="rect">
            <a:avLst/>
          </a:prstGeom>
          <a:noFill/>
          <a:ln w="9525">
            <a:noFill/>
            <a:miter lim="800000"/>
            <a:headEnd/>
            <a:tailEnd/>
          </a:ln>
        </p:spPr>
      </p:pic>
      <p:sp>
        <p:nvSpPr>
          <p:cNvPr id="6" name="Text Placeholder 1"/>
          <p:cNvSpPr>
            <a:spLocks noGrp="1"/>
          </p:cNvSpPr>
          <p:nvPr>
            <p:ph type="body" idx="1"/>
          </p:nvPr>
        </p:nvSpPr>
        <p:spPr>
          <a:xfrm>
            <a:off x="4572000" y="2071678"/>
            <a:ext cx="4214842" cy="3929090"/>
          </a:xfrm>
        </p:spPr>
        <p:txBody>
          <a:bodyPr lIns="0" tIns="0" rIns="0" bIns="0">
            <a:noAutofit/>
          </a:bodyPr>
          <a:lstStyle/>
          <a:p>
            <a:pPr marL="0" indent="0" eaLnBrk="1" fontAlgn="auto" hangingPunct="1">
              <a:spcBef>
                <a:spcPts val="0"/>
              </a:spcBef>
              <a:spcAft>
                <a:spcPts val="0"/>
              </a:spcAft>
              <a:buNone/>
              <a:defRPr/>
            </a:pPr>
            <a:r>
              <a:rPr lang="en-US" sz="2400" dirty="0" smtClean="0"/>
              <a:t>Under the theme of "Charting Progress, Building Visions, Improving Life," the 3rd OECD World Forum has been an opportunity to re-identify what progress means in the 21st century. Also, it contributes to </a:t>
            </a:r>
            <a:r>
              <a:rPr lang="en-US" sz="2400" dirty="0" smtClean="0"/>
              <a:t>share </a:t>
            </a:r>
            <a:r>
              <a:rPr lang="en-US" sz="2400" dirty="0" smtClean="0"/>
              <a:t>the best practices of evidence-based policy making.</a:t>
            </a:r>
            <a:endParaRPr lang="en-US" sz="2400" dirty="0"/>
          </a:p>
        </p:txBody>
      </p:sp>
      <p:sp>
        <p:nvSpPr>
          <p:cNvPr id="2061" name="Rectangle 13"/>
          <p:cNvSpPr>
            <a:spLocks noChangeArrowheads="1"/>
          </p:cNvSpPr>
          <p:nvPr/>
        </p:nvSpPr>
        <p:spPr bwMode="auto">
          <a:xfrm>
            <a:off x="0" y="609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2" name="Rectangle 14"/>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3" name="Rectangle 15"/>
          <p:cNvSpPr>
            <a:spLocks noChangeArrowheads="1"/>
          </p:cNvSpPr>
          <p:nvPr/>
        </p:nvSpPr>
        <p:spPr bwMode="auto">
          <a:xfrm>
            <a:off x="0" y="1533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4" name="Rectangle 16"/>
          <p:cNvSpPr>
            <a:spLocks noChangeArrowheads="1"/>
          </p:cNvSpPr>
          <p:nvPr/>
        </p:nvSpPr>
        <p:spPr bwMode="auto">
          <a:xfrm>
            <a:off x="0" y="1781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5" name="Rectangle 17"/>
          <p:cNvSpPr>
            <a:spLocks noChangeArrowheads="1"/>
          </p:cNvSpPr>
          <p:nvPr/>
        </p:nvSpPr>
        <p:spPr bwMode="auto">
          <a:xfrm>
            <a:off x="0" y="2257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6" name="Rectangle 18"/>
          <p:cNvSpPr>
            <a:spLocks noChangeArrowheads="1"/>
          </p:cNvSpPr>
          <p:nvPr/>
        </p:nvSpPr>
        <p:spPr bwMode="auto">
          <a:xfrm>
            <a:off x="0" y="2647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7" name="Rectangle 19"/>
          <p:cNvSpPr>
            <a:spLocks noChangeArrowheads="1"/>
          </p:cNvSpPr>
          <p:nvPr/>
        </p:nvSpPr>
        <p:spPr bwMode="auto">
          <a:xfrm>
            <a:off x="0" y="3095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8" name="Rectangle 20"/>
          <p:cNvSpPr>
            <a:spLocks noChangeArrowheads="1"/>
          </p:cNvSpPr>
          <p:nvPr/>
        </p:nvSpPr>
        <p:spPr bwMode="auto">
          <a:xfrm>
            <a:off x="0" y="3429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9" name="Rectangle 21"/>
          <p:cNvSpPr>
            <a:spLocks noChangeArrowheads="1"/>
          </p:cNvSpPr>
          <p:nvPr/>
        </p:nvSpPr>
        <p:spPr bwMode="auto">
          <a:xfrm>
            <a:off x="0" y="3943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70" name="Rectangle 22"/>
          <p:cNvSpPr>
            <a:spLocks noChangeArrowheads="1"/>
          </p:cNvSpPr>
          <p:nvPr/>
        </p:nvSpPr>
        <p:spPr bwMode="auto">
          <a:xfrm>
            <a:off x="0" y="444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71" name="Rectangle 23"/>
          <p:cNvSpPr>
            <a:spLocks noChangeArrowheads="1"/>
          </p:cNvSpPr>
          <p:nvPr/>
        </p:nvSpPr>
        <p:spPr bwMode="auto">
          <a:xfrm>
            <a:off x="0" y="506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62466" name="Picture 2"/>
          <p:cNvPicPr>
            <a:picLocks noChangeAspect="1" noChangeArrowheads="1"/>
          </p:cNvPicPr>
          <p:nvPr/>
        </p:nvPicPr>
        <p:blipFill>
          <a:blip r:embed="rId5"/>
          <a:srcRect/>
          <a:stretch>
            <a:fillRect/>
          </a:stretch>
        </p:blipFill>
        <p:spPr bwMode="auto">
          <a:xfrm>
            <a:off x="428596" y="2643182"/>
            <a:ext cx="3938744" cy="24288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625" y="571480"/>
            <a:ext cx="8229600" cy="785818"/>
          </a:xfrm>
        </p:spPr>
        <p:txBody>
          <a:bodyPr>
            <a:normAutofit/>
          </a:bodyPr>
          <a:lstStyle/>
          <a:p>
            <a:pPr eaLnBrk="1" fontAlgn="auto" hangingPunct="1">
              <a:spcBef>
                <a:spcPts val="0"/>
              </a:spcBef>
              <a:spcAft>
                <a:spcPts val="0"/>
              </a:spcAft>
              <a:defRPr/>
            </a:pPr>
            <a:r>
              <a:rPr lang="en-US" sz="4000" b="1" dirty="0" smtClean="0">
                <a:solidFill>
                  <a:schemeClr val="accent6">
                    <a:lumMod val="75000"/>
                  </a:schemeClr>
                </a:solidFill>
              </a:rPr>
              <a:t>Training courses</a:t>
            </a:r>
            <a:endParaRPr lang="en-GB" sz="4000" b="1" dirty="0" smtClean="0">
              <a:solidFill>
                <a:schemeClr val="accent6">
                  <a:lumMod val="75000"/>
                </a:schemeClr>
              </a:solidFill>
            </a:endParaRPr>
          </a:p>
        </p:txBody>
      </p:sp>
      <p:pic>
        <p:nvPicPr>
          <p:cNvPr id="1126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pic>
        <p:nvPicPr>
          <p:cNvPr id="11269" name="Picture 6" descr="http://web.oecd.org/pac/publications/documentation/logo/Final/OECD_285_50K_150p.gif"/>
          <p:cNvPicPr>
            <a:picLocks noChangeAspect="1" noChangeArrowheads="1"/>
          </p:cNvPicPr>
          <p:nvPr/>
        </p:nvPicPr>
        <p:blipFill>
          <a:blip r:embed="rId4" cstate="print"/>
          <a:srcRect/>
          <a:stretch>
            <a:fillRect/>
          </a:stretch>
        </p:blipFill>
        <p:spPr bwMode="auto">
          <a:xfrm>
            <a:off x="8215313" y="142875"/>
            <a:ext cx="708025" cy="712788"/>
          </a:xfrm>
          <a:prstGeom prst="rect">
            <a:avLst/>
          </a:prstGeom>
          <a:noFill/>
          <a:ln w="9525">
            <a:noFill/>
            <a:miter lim="800000"/>
            <a:headEnd/>
            <a:tailEnd/>
          </a:ln>
        </p:spPr>
      </p:pic>
      <p:sp>
        <p:nvSpPr>
          <p:cNvPr id="6" name="Text Placeholder 1"/>
          <p:cNvSpPr>
            <a:spLocks noGrp="1"/>
          </p:cNvSpPr>
          <p:nvPr>
            <p:ph type="body" idx="1"/>
          </p:nvPr>
        </p:nvSpPr>
        <p:spPr>
          <a:xfrm>
            <a:off x="428596" y="1714488"/>
            <a:ext cx="8358246" cy="3286148"/>
          </a:xfrm>
        </p:spPr>
        <p:txBody>
          <a:bodyPr lIns="0" tIns="0" rIns="0" bIns="0">
            <a:noAutofit/>
          </a:bodyPr>
          <a:lstStyle/>
          <a:p>
            <a:pPr marL="0" indent="0" eaLnBrk="1" fontAlgn="auto" hangingPunct="1">
              <a:spcBef>
                <a:spcPts val="0"/>
              </a:spcBef>
              <a:spcAft>
                <a:spcPts val="0"/>
              </a:spcAft>
              <a:buNone/>
              <a:defRPr/>
            </a:pPr>
            <a:r>
              <a:rPr lang="en-US" sz="2400" dirty="0" smtClean="0"/>
              <a:t>The GP training program began in 2008 and met great success and enthusiasm. The aim of the training </a:t>
            </a:r>
            <a:r>
              <a:rPr lang="en-US" sz="2400" dirty="0" err="1" smtClean="0"/>
              <a:t>programme</a:t>
            </a:r>
            <a:r>
              <a:rPr lang="en-US" sz="2400" dirty="0" smtClean="0"/>
              <a:t> is to provide assistance to those wanting to measure progress, raise awareness and teach new methods, concepts and tools</a:t>
            </a:r>
            <a:r>
              <a:rPr lang="en-US" sz="2400" dirty="0" smtClean="0"/>
              <a:t>.</a:t>
            </a:r>
          </a:p>
          <a:p>
            <a:pPr marL="0" indent="0" eaLnBrk="1" fontAlgn="auto" hangingPunct="1">
              <a:spcBef>
                <a:spcPts val="0"/>
              </a:spcBef>
              <a:spcAft>
                <a:spcPts val="0"/>
              </a:spcAft>
              <a:buNone/>
              <a:defRPr/>
            </a:pPr>
            <a:endParaRPr lang="en-GB" sz="2400" dirty="0" smtClean="0"/>
          </a:p>
          <a:p>
            <a:pPr marL="0" indent="0" eaLnBrk="1" fontAlgn="auto" hangingPunct="1">
              <a:spcBef>
                <a:spcPts val="0"/>
              </a:spcBef>
              <a:spcAft>
                <a:spcPts val="0"/>
              </a:spcAft>
              <a:buNone/>
              <a:defRPr/>
            </a:pPr>
            <a:r>
              <a:rPr lang="en-US" sz="2400" dirty="0" smtClean="0">
                <a:solidFill>
                  <a:srgbClr val="000000"/>
                </a:solidFill>
              </a:rPr>
              <a:t>2010 and 2011 should see a significant expansion of this training work, thanks also to the development of </a:t>
            </a:r>
            <a:r>
              <a:rPr lang="en-GB" sz="2400" dirty="0" smtClean="0">
                <a:solidFill>
                  <a:srgbClr val="000000"/>
                </a:solidFill>
              </a:rPr>
              <a:t>E-learning </a:t>
            </a:r>
            <a:r>
              <a:rPr lang="en-GB" sz="2400" dirty="0" smtClean="0">
                <a:solidFill>
                  <a:srgbClr val="000000"/>
                </a:solidFill>
              </a:rPr>
              <a:t>courses with UNITAR</a:t>
            </a:r>
          </a:p>
          <a:p>
            <a:pPr marL="0" indent="0" eaLnBrk="1" fontAlgn="auto" hangingPunct="1">
              <a:spcBef>
                <a:spcPts val="0"/>
              </a:spcBef>
              <a:spcAft>
                <a:spcPts val="0"/>
              </a:spcAft>
              <a:buNone/>
              <a:defRPr/>
            </a:pPr>
            <a:endParaRPr lang="en-US" sz="2400" dirty="0"/>
          </a:p>
        </p:txBody>
      </p:sp>
      <p:sp>
        <p:nvSpPr>
          <p:cNvPr id="2061" name="Rectangle 13"/>
          <p:cNvSpPr>
            <a:spLocks noChangeArrowheads="1"/>
          </p:cNvSpPr>
          <p:nvPr/>
        </p:nvSpPr>
        <p:spPr bwMode="auto">
          <a:xfrm>
            <a:off x="0" y="609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2" name="Rectangle 14"/>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3" name="Rectangle 15"/>
          <p:cNvSpPr>
            <a:spLocks noChangeArrowheads="1"/>
          </p:cNvSpPr>
          <p:nvPr/>
        </p:nvSpPr>
        <p:spPr bwMode="auto">
          <a:xfrm>
            <a:off x="0" y="1533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4" name="Rectangle 16"/>
          <p:cNvSpPr>
            <a:spLocks noChangeArrowheads="1"/>
          </p:cNvSpPr>
          <p:nvPr/>
        </p:nvSpPr>
        <p:spPr bwMode="auto">
          <a:xfrm>
            <a:off x="0" y="1781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5" name="Rectangle 17"/>
          <p:cNvSpPr>
            <a:spLocks noChangeArrowheads="1"/>
          </p:cNvSpPr>
          <p:nvPr/>
        </p:nvSpPr>
        <p:spPr bwMode="auto">
          <a:xfrm>
            <a:off x="0" y="2257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6" name="Rectangle 18"/>
          <p:cNvSpPr>
            <a:spLocks noChangeArrowheads="1"/>
          </p:cNvSpPr>
          <p:nvPr/>
        </p:nvSpPr>
        <p:spPr bwMode="auto">
          <a:xfrm>
            <a:off x="0" y="2647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7" name="Rectangle 19"/>
          <p:cNvSpPr>
            <a:spLocks noChangeArrowheads="1"/>
          </p:cNvSpPr>
          <p:nvPr/>
        </p:nvSpPr>
        <p:spPr bwMode="auto">
          <a:xfrm>
            <a:off x="0" y="3095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8" name="Rectangle 20"/>
          <p:cNvSpPr>
            <a:spLocks noChangeArrowheads="1"/>
          </p:cNvSpPr>
          <p:nvPr/>
        </p:nvSpPr>
        <p:spPr bwMode="auto">
          <a:xfrm>
            <a:off x="0" y="3429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9" name="Rectangle 21"/>
          <p:cNvSpPr>
            <a:spLocks noChangeArrowheads="1"/>
          </p:cNvSpPr>
          <p:nvPr/>
        </p:nvSpPr>
        <p:spPr bwMode="auto">
          <a:xfrm>
            <a:off x="0" y="3943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70" name="Rectangle 22"/>
          <p:cNvSpPr>
            <a:spLocks noChangeArrowheads="1"/>
          </p:cNvSpPr>
          <p:nvPr/>
        </p:nvSpPr>
        <p:spPr bwMode="auto">
          <a:xfrm>
            <a:off x="0" y="444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700" b="0" i="0" u="none" strike="noStrike" cap="none" normalizeH="0" baseline="0" smtClean="0">
                <a:ln>
                  <a:noFill/>
                </a:ln>
                <a:solidFill>
                  <a:srgbClr val="333333"/>
                </a:solidFill>
                <a:effectLst/>
                <a:latin typeface="Verdana" pitchFamily="34" charset="0"/>
                <a:ea typeface="MS Mincho" pitchFamily="49" charset="-128"/>
                <a:cs typeface="Mangal" pitchFamily="2"/>
              </a:rPr>
              <a:t> </a:t>
            </a:r>
            <a:endParaRPr kumimoji="0" lang="en-GB"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71" name="Rectangle 23"/>
          <p:cNvSpPr>
            <a:spLocks noChangeArrowheads="1"/>
          </p:cNvSpPr>
          <p:nvPr/>
        </p:nvSpPr>
        <p:spPr bwMode="auto">
          <a:xfrm>
            <a:off x="0" y="506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sp>
        <p:nvSpPr>
          <p:cNvPr id="9" name="Title 2"/>
          <p:cNvSpPr>
            <a:spLocks noGrp="1"/>
          </p:cNvSpPr>
          <p:nvPr>
            <p:ph type="title"/>
          </p:nvPr>
        </p:nvSpPr>
        <p:spPr>
          <a:xfrm>
            <a:off x="428625" y="285750"/>
            <a:ext cx="8229600" cy="1143000"/>
          </a:xfrm>
        </p:spPr>
        <p:txBody>
          <a:bodyPr lIns="0" tIns="0" rIns="0" bIns="0">
            <a:noAutofit/>
          </a:bodyPr>
          <a:lstStyle/>
          <a:p>
            <a:pPr eaLnBrk="1" fontAlgn="auto" hangingPunct="1">
              <a:spcBef>
                <a:spcPts val="0"/>
              </a:spcBef>
              <a:spcAft>
                <a:spcPts val="0"/>
              </a:spcAft>
              <a:defRPr/>
            </a:pPr>
            <a:r>
              <a:rPr lang="en-US" sz="4000" b="1" dirty="0" smtClean="0">
                <a:solidFill>
                  <a:schemeClr val="accent6">
                    <a:lumMod val="75000"/>
                  </a:schemeClr>
                </a:solidFill>
              </a:rPr>
              <a:t>Knowledge Base on Initiatives to Measure Progress</a:t>
            </a:r>
            <a:endParaRPr lang="en-US" sz="4000" dirty="0">
              <a:solidFill>
                <a:schemeClr val="accent6">
                  <a:lumMod val="75000"/>
                </a:schemeClr>
              </a:solidFill>
            </a:endParaRPr>
          </a:p>
        </p:txBody>
      </p:sp>
      <p:pic>
        <p:nvPicPr>
          <p:cNvPr id="1026" name="Picture 2"/>
          <p:cNvPicPr>
            <a:picLocks noChangeAspect="1" noChangeArrowheads="1"/>
          </p:cNvPicPr>
          <p:nvPr/>
        </p:nvPicPr>
        <p:blipFill>
          <a:blip r:embed="rId4"/>
          <a:srcRect/>
          <a:stretch>
            <a:fillRect/>
          </a:stretch>
        </p:blipFill>
        <p:spPr bwMode="auto">
          <a:xfrm>
            <a:off x="285720" y="1590688"/>
            <a:ext cx="8549640" cy="4222433"/>
          </a:xfrm>
          <a:prstGeom prst="rect">
            <a:avLst/>
          </a:prstGeom>
          <a:noFill/>
          <a:ln w="9525">
            <a:noFill/>
            <a:miter lim="800000"/>
            <a:headEnd/>
            <a:tailEnd/>
          </a:ln>
        </p:spPr>
      </p:pic>
      <p:sp>
        <p:nvSpPr>
          <p:cNvPr id="7" name="Rectangle 6"/>
          <p:cNvSpPr/>
          <p:nvPr/>
        </p:nvSpPr>
        <p:spPr>
          <a:xfrm>
            <a:off x="642910" y="5845750"/>
            <a:ext cx="7786742" cy="369332"/>
          </a:xfrm>
          <a:prstGeom prst="rect">
            <a:avLst/>
          </a:prstGeom>
        </p:spPr>
        <p:txBody>
          <a:bodyPr wrap="square">
            <a:spAutoFit/>
          </a:bodyPr>
          <a:lstStyle/>
          <a:p>
            <a:pPr algn="ctr"/>
            <a:r>
              <a:rPr lang="en-GB" b="1" dirty="0" smtClean="0">
                <a:hlinkClick r:id="rId5"/>
              </a:rPr>
              <a:t>http://www.measuringprogress.org/knowledgeBase/</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sp>
        <p:nvSpPr>
          <p:cNvPr id="9" name="Title 2"/>
          <p:cNvSpPr>
            <a:spLocks noGrp="1"/>
          </p:cNvSpPr>
          <p:nvPr>
            <p:ph type="title"/>
          </p:nvPr>
        </p:nvSpPr>
        <p:spPr>
          <a:xfrm>
            <a:off x="428625" y="285750"/>
            <a:ext cx="8229600" cy="1143000"/>
          </a:xfrm>
        </p:spPr>
        <p:txBody>
          <a:bodyPr lIns="0" tIns="0" rIns="0" bIns="0">
            <a:noAutofit/>
          </a:bodyPr>
          <a:lstStyle/>
          <a:p>
            <a:pPr eaLnBrk="1" fontAlgn="auto" hangingPunct="1">
              <a:spcBef>
                <a:spcPts val="0"/>
              </a:spcBef>
              <a:spcAft>
                <a:spcPts val="0"/>
              </a:spcAft>
              <a:defRPr/>
            </a:pPr>
            <a:r>
              <a:rPr lang="en-US" sz="4000" b="1" dirty="0" smtClean="0">
                <a:solidFill>
                  <a:schemeClr val="accent6">
                    <a:lumMod val="75000"/>
                  </a:schemeClr>
                </a:solidFill>
              </a:rPr>
              <a:t>Wiki-progress</a:t>
            </a:r>
            <a:endParaRPr lang="en-US" sz="4000" dirty="0">
              <a:solidFill>
                <a:schemeClr val="accent6">
                  <a:lumMod val="75000"/>
                </a:schemeClr>
              </a:solidFill>
            </a:endParaRPr>
          </a:p>
        </p:txBody>
      </p:sp>
      <p:sp>
        <p:nvSpPr>
          <p:cNvPr id="6" name="Rectangle 2"/>
          <p:cNvSpPr>
            <a:spLocks noGrp="1" noChangeArrowheads="1"/>
          </p:cNvSpPr>
          <p:nvPr>
            <p:ph type="body" idx="1"/>
          </p:nvPr>
        </p:nvSpPr>
        <p:spPr>
          <a:xfrm>
            <a:off x="285720" y="1714487"/>
            <a:ext cx="8215343" cy="4071967"/>
          </a:xfrm>
        </p:spPr>
        <p:txBody>
          <a:bodyPr lIns="90488" tIns="44450" rIns="90488" bIns="44450"/>
          <a:lstStyle/>
          <a:p>
            <a:pPr>
              <a:defRPr/>
            </a:pPr>
            <a:r>
              <a:rPr lang="en-GB" dirty="0" smtClean="0"/>
              <a:t> A global platform to serve all people in the world to understand and debate, using statistical indicators, whether the world itself, or a particular country or region, is making progress.  </a:t>
            </a:r>
          </a:p>
          <a:p>
            <a:pPr>
              <a:defRPr/>
            </a:pPr>
            <a:r>
              <a:rPr lang="en-GB" dirty="0" smtClean="0"/>
              <a:t>Wiki-progress will:</a:t>
            </a:r>
          </a:p>
          <a:p>
            <a:pPr lvl="1">
              <a:lnSpc>
                <a:spcPct val="100000"/>
              </a:lnSpc>
              <a:defRPr/>
            </a:pPr>
            <a:r>
              <a:rPr lang="en-GB" dirty="0" smtClean="0">
                <a:ea typeface="+mn-ea"/>
                <a:cs typeface="+mn-cs"/>
              </a:rPr>
              <a:t>bring data and metadata in the same environment to build a single, integrated database;</a:t>
            </a:r>
          </a:p>
          <a:p>
            <a:pPr lvl="1">
              <a:lnSpc>
                <a:spcPct val="100000"/>
              </a:lnSpc>
              <a:defRPr/>
            </a:pPr>
            <a:r>
              <a:rPr lang="en-GB" dirty="0" smtClean="0">
                <a:ea typeface="+mn-ea"/>
                <a:cs typeface="+mn-cs"/>
              </a:rPr>
              <a:t>allow a simple use of statistical data to create charts and tables to be posted on various platforms (Wikipedia, etc.)</a:t>
            </a:r>
            <a:endParaRPr lang="en-US" dirty="0" smtClean="0">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sp>
        <p:nvSpPr>
          <p:cNvPr id="9" name="Title 2"/>
          <p:cNvSpPr>
            <a:spLocks noGrp="1"/>
          </p:cNvSpPr>
          <p:nvPr>
            <p:ph type="title"/>
          </p:nvPr>
        </p:nvSpPr>
        <p:spPr>
          <a:xfrm>
            <a:off x="428625" y="285750"/>
            <a:ext cx="8229600" cy="1143000"/>
          </a:xfrm>
        </p:spPr>
        <p:txBody>
          <a:bodyPr lIns="0" tIns="0" rIns="0" bIns="0">
            <a:noAutofit/>
          </a:bodyPr>
          <a:lstStyle/>
          <a:p>
            <a:pPr eaLnBrk="1" fontAlgn="auto" hangingPunct="1">
              <a:spcBef>
                <a:spcPts val="0"/>
              </a:spcBef>
              <a:spcAft>
                <a:spcPts val="0"/>
              </a:spcAft>
              <a:defRPr/>
            </a:pPr>
            <a:r>
              <a:rPr lang="en-US" sz="4000" b="1" dirty="0" smtClean="0">
                <a:solidFill>
                  <a:schemeClr val="accent6">
                    <a:lumMod val="75000"/>
                  </a:schemeClr>
                </a:solidFill>
              </a:rPr>
              <a:t>www.wikiprogress.org</a:t>
            </a:r>
            <a:endParaRPr lang="en-US" sz="4000" dirty="0">
              <a:solidFill>
                <a:schemeClr val="accent6">
                  <a:lumMod val="75000"/>
                </a:schemeClr>
              </a:solidFill>
            </a:endParaRPr>
          </a:p>
        </p:txBody>
      </p:sp>
      <p:pic>
        <p:nvPicPr>
          <p:cNvPr id="29697" name="Picture 1"/>
          <p:cNvPicPr>
            <a:picLocks noChangeAspect="1" noChangeArrowheads="1"/>
          </p:cNvPicPr>
          <p:nvPr/>
        </p:nvPicPr>
        <p:blipFill>
          <a:blip r:embed="rId4"/>
          <a:srcRect/>
          <a:stretch>
            <a:fillRect/>
          </a:stretch>
        </p:blipFill>
        <p:spPr bwMode="auto">
          <a:xfrm>
            <a:off x="134143" y="1570501"/>
            <a:ext cx="8867013" cy="43136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Placeholder 1"/>
          <p:cNvSpPr>
            <a:spLocks noGrp="1"/>
          </p:cNvSpPr>
          <p:nvPr>
            <p:ph type="body" idx="1"/>
          </p:nvPr>
        </p:nvSpPr>
        <p:spPr>
          <a:xfrm>
            <a:off x="1714500" y="1571625"/>
            <a:ext cx="5857875" cy="4257675"/>
          </a:xfrm>
        </p:spPr>
        <p:txBody>
          <a:bodyPr/>
          <a:lstStyle/>
          <a:p>
            <a:pPr algn="ctr" eaLnBrk="1" hangingPunct="1">
              <a:spcBef>
                <a:spcPct val="0"/>
              </a:spcBef>
              <a:buFontTx/>
              <a:buNone/>
            </a:pPr>
            <a:endParaRPr lang="en-GB" smtClean="0">
              <a:solidFill>
                <a:srgbClr val="CC0000"/>
              </a:solidFill>
              <a:hlinkClick r:id="rId2"/>
            </a:endParaRPr>
          </a:p>
          <a:p>
            <a:pPr eaLnBrk="1" hangingPunct="1">
              <a:spcBef>
                <a:spcPct val="0"/>
              </a:spcBef>
              <a:buFontTx/>
              <a:buNone/>
            </a:pPr>
            <a:endParaRPr lang="en-US" smtClean="0">
              <a:solidFill>
                <a:srgbClr val="000000"/>
              </a:solidFill>
            </a:endParaRPr>
          </a:p>
          <a:p>
            <a:pPr eaLnBrk="1" hangingPunct="1">
              <a:spcBef>
                <a:spcPct val="0"/>
              </a:spcBef>
              <a:buFont typeface="Wingdings" pitchFamily="2" charset="2"/>
              <a:buChar char="ü"/>
            </a:pPr>
            <a:r>
              <a:rPr lang="en-US" sz="3600" smtClean="0">
                <a:solidFill>
                  <a:srgbClr val="000000"/>
                </a:solidFill>
              </a:rPr>
              <a:t>for citizens</a:t>
            </a:r>
          </a:p>
          <a:p>
            <a:pPr eaLnBrk="1" hangingPunct="1">
              <a:spcBef>
                <a:spcPct val="0"/>
              </a:spcBef>
            </a:pPr>
            <a:endParaRPr lang="en-US" sz="3600" smtClean="0">
              <a:solidFill>
                <a:srgbClr val="000000"/>
              </a:solidFill>
            </a:endParaRPr>
          </a:p>
          <a:p>
            <a:pPr eaLnBrk="1" hangingPunct="1">
              <a:spcBef>
                <a:spcPct val="0"/>
              </a:spcBef>
              <a:buFont typeface="Wingdings" pitchFamily="2" charset="2"/>
              <a:buChar char="ü"/>
            </a:pPr>
            <a:r>
              <a:rPr lang="en-US" sz="3600" smtClean="0">
                <a:solidFill>
                  <a:srgbClr val="000000"/>
                </a:solidFill>
              </a:rPr>
              <a:t>for policy makers</a:t>
            </a:r>
          </a:p>
          <a:p>
            <a:pPr eaLnBrk="1" hangingPunct="1">
              <a:spcBef>
                <a:spcPct val="0"/>
              </a:spcBef>
            </a:pPr>
            <a:endParaRPr lang="en-US" sz="3600" smtClean="0">
              <a:solidFill>
                <a:srgbClr val="000000"/>
              </a:solidFill>
            </a:endParaRPr>
          </a:p>
          <a:p>
            <a:pPr eaLnBrk="1" hangingPunct="1">
              <a:spcBef>
                <a:spcPct val="0"/>
              </a:spcBef>
              <a:buFont typeface="Wingdings" pitchFamily="2" charset="2"/>
              <a:buChar char="ü"/>
            </a:pPr>
            <a:r>
              <a:rPr lang="en-US" sz="3600" smtClean="0">
                <a:solidFill>
                  <a:srgbClr val="000000"/>
                </a:solidFill>
              </a:rPr>
              <a:t>for countries</a:t>
            </a:r>
          </a:p>
          <a:p>
            <a:pPr algn="ctr" eaLnBrk="1" hangingPunct="1">
              <a:spcBef>
                <a:spcPct val="0"/>
              </a:spcBef>
              <a:buFontTx/>
              <a:buNone/>
            </a:pPr>
            <a:endParaRPr lang="en-US" smtClean="0">
              <a:solidFill>
                <a:srgbClr val="000000"/>
              </a:solidFill>
            </a:endParaRPr>
          </a:p>
        </p:txBody>
      </p:sp>
      <p:sp>
        <p:nvSpPr>
          <p:cNvPr id="3" name="Title 2"/>
          <p:cNvSpPr>
            <a:spLocks noGrp="1"/>
          </p:cNvSpPr>
          <p:nvPr>
            <p:ph type="title"/>
          </p:nvPr>
        </p:nvSpPr>
        <p:spPr>
          <a:xfrm>
            <a:off x="357188" y="285750"/>
            <a:ext cx="8229600" cy="1143000"/>
          </a:xfrm>
        </p:spPr>
        <p:txBody>
          <a:bodyPr/>
          <a:lstStyle/>
          <a:p>
            <a:pPr eaLnBrk="1" fontAlgn="auto" hangingPunct="1">
              <a:spcBef>
                <a:spcPts val="0"/>
              </a:spcBef>
              <a:spcAft>
                <a:spcPts val="0"/>
              </a:spcAft>
              <a:defRPr/>
            </a:pPr>
            <a:r>
              <a:rPr lang="en-US" sz="4000" b="1" dirty="0" smtClean="0">
                <a:solidFill>
                  <a:schemeClr val="accent6">
                    <a:lumMod val="75000"/>
                  </a:schemeClr>
                </a:solidFill>
              </a:rPr>
              <a:t>The benefits</a:t>
            </a:r>
            <a:endParaRPr lang="en-US" sz="4000" dirty="0">
              <a:solidFill>
                <a:srgbClr val="0070C0"/>
              </a:solidFill>
            </a:endParaRPr>
          </a:p>
        </p:txBody>
      </p:sp>
      <p:pic>
        <p:nvPicPr>
          <p:cNvPr id="65540"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600200"/>
            <a:ext cx="8229600" cy="4257675"/>
          </a:xfrm>
        </p:spPr>
        <p:txBody>
          <a:bodyPr lIns="0" tIns="0" rIns="0" bIns="0">
            <a:noAutofit/>
          </a:bodyPr>
          <a:lstStyle/>
          <a:p>
            <a:pPr eaLnBrk="1" fontAlgn="auto" hangingPunct="1">
              <a:spcBef>
                <a:spcPts val="0"/>
              </a:spcBef>
              <a:spcAft>
                <a:spcPts val="0"/>
              </a:spcAft>
              <a:defRPr/>
            </a:pPr>
            <a:endParaRPr lang="en-US" dirty="0" smtClean="0">
              <a:solidFill>
                <a:sysClr val="windowText" lastClr="000000"/>
              </a:solidFill>
            </a:endParaRPr>
          </a:p>
          <a:p>
            <a:pPr eaLnBrk="1" fontAlgn="auto" hangingPunct="1">
              <a:spcBef>
                <a:spcPts val="0"/>
              </a:spcBef>
              <a:spcAft>
                <a:spcPts val="0"/>
              </a:spcAft>
              <a:defRPr/>
            </a:pPr>
            <a:r>
              <a:rPr lang="en-US" dirty="0" smtClean="0">
                <a:solidFill>
                  <a:sysClr val="windowText" lastClr="000000"/>
                </a:solidFill>
              </a:rPr>
              <a:t>Promote accountability and enhance </a:t>
            </a:r>
            <a:r>
              <a:rPr lang="en-US" b="1" dirty="0" smtClean="0">
                <a:solidFill>
                  <a:sysClr val="windowText" lastClr="000000"/>
                </a:solidFill>
              </a:rPr>
              <a:t>citizen engagement.</a:t>
            </a:r>
          </a:p>
          <a:p>
            <a:pPr eaLnBrk="1" fontAlgn="auto" hangingPunct="1">
              <a:spcBef>
                <a:spcPts val="0"/>
              </a:spcBef>
              <a:spcAft>
                <a:spcPts val="0"/>
              </a:spcAft>
              <a:defRPr/>
            </a:pPr>
            <a:endParaRPr lang="en-US" b="1" dirty="0" smtClean="0">
              <a:solidFill>
                <a:sysClr val="windowText" lastClr="000000"/>
              </a:solidFill>
            </a:endParaRPr>
          </a:p>
          <a:p>
            <a:pPr eaLnBrk="1" fontAlgn="auto" hangingPunct="1">
              <a:spcBef>
                <a:spcPts val="0"/>
              </a:spcBef>
              <a:spcAft>
                <a:spcPts val="0"/>
              </a:spcAft>
              <a:defRPr/>
            </a:pPr>
            <a:r>
              <a:rPr lang="en-US" b="1" dirty="0" smtClean="0">
                <a:solidFill>
                  <a:sysClr val="windowText" lastClr="000000"/>
                </a:solidFill>
              </a:rPr>
              <a:t>Improve citizens knowledge </a:t>
            </a:r>
            <a:r>
              <a:rPr lang="en-US" dirty="0" smtClean="0">
                <a:solidFill>
                  <a:sysClr val="windowText" lastClr="000000"/>
                </a:solidFill>
              </a:rPr>
              <a:t>giving them the opportunity to improve their decision making and to become more aware of the risks and challenges of today’s world</a:t>
            </a:r>
            <a:endParaRPr lang="en-GB" dirty="0" smtClean="0">
              <a:solidFill>
                <a:sysClr val="windowText" lastClr="000000"/>
              </a:solidFill>
              <a:hlinkClick r:id="rId2"/>
            </a:endParaRPr>
          </a:p>
          <a:p>
            <a:pPr algn="ctr" eaLnBrk="1" fontAlgn="auto" hangingPunct="1">
              <a:spcBef>
                <a:spcPts val="0"/>
              </a:spcBef>
              <a:spcAft>
                <a:spcPts val="0"/>
              </a:spcAft>
              <a:buFontTx/>
              <a:buNone/>
              <a:defRPr/>
            </a:pPr>
            <a:r>
              <a:rPr lang="en-GB" dirty="0" smtClean="0">
                <a:solidFill>
                  <a:srgbClr val="CC0000"/>
                </a:solidFill>
              </a:rPr>
              <a:t/>
            </a:r>
            <a:br>
              <a:rPr lang="en-GB" dirty="0" smtClean="0">
                <a:solidFill>
                  <a:srgbClr val="CC0000"/>
                </a:solidFill>
              </a:rPr>
            </a:br>
            <a:endParaRPr lang="en-US" dirty="0">
              <a:solidFill>
                <a:sysClr val="windowText" lastClr="000000"/>
              </a:solidFill>
            </a:endParaRPr>
          </a:p>
        </p:txBody>
      </p:sp>
      <p:sp>
        <p:nvSpPr>
          <p:cNvPr id="3" name="Title 2"/>
          <p:cNvSpPr>
            <a:spLocks noGrp="1"/>
          </p:cNvSpPr>
          <p:nvPr>
            <p:ph type="title"/>
          </p:nvPr>
        </p:nvSpPr>
        <p:spPr>
          <a:xfrm>
            <a:off x="428625" y="285750"/>
            <a:ext cx="8229600" cy="1143000"/>
          </a:xfrm>
        </p:spPr>
        <p:txBody>
          <a:bodyPr/>
          <a:lstStyle/>
          <a:p>
            <a:pPr eaLnBrk="1" fontAlgn="auto" hangingPunct="1">
              <a:spcBef>
                <a:spcPts val="0"/>
              </a:spcBef>
              <a:spcAft>
                <a:spcPts val="0"/>
              </a:spcAft>
              <a:defRPr/>
            </a:pPr>
            <a:r>
              <a:rPr lang="en-US" sz="4000" b="1" dirty="0" smtClean="0">
                <a:solidFill>
                  <a:schemeClr val="accent6">
                    <a:lumMod val="75000"/>
                  </a:schemeClr>
                </a:solidFill>
              </a:rPr>
              <a:t>The benefits</a:t>
            </a:r>
            <a:r>
              <a:rPr lang="en-US" sz="4000" b="1" dirty="0" smtClean="0">
                <a:solidFill>
                  <a:schemeClr val="tx1">
                    <a:alpha val="100000"/>
                  </a:schemeClr>
                </a:solidFill>
              </a:rPr>
              <a:t> </a:t>
            </a:r>
            <a:r>
              <a:rPr lang="en-US" sz="4000" b="1" dirty="0" smtClean="0">
                <a:solidFill>
                  <a:srgbClr val="0070C0"/>
                </a:solidFill>
              </a:rPr>
              <a:t>for Citizens</a:t>
            </a:r>
            <a:endParaRPr lang="en-US" sz="4000" dirty="0">
              <a:solidFill>
                <a:srgbClr val="0070C0"/>
              </a:solidFill>
            </a:endParaRPr>
          </a:p>
        </p:txBody>
      </p:sp>
      <p:pic>
        <p:nvPicPr>
          <p:cNvPr id="66564"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814514"/>
            <a:ext cx="8229600" cy="3900502"/>
          </a:xfrm>
        </p:spPr>
        <p:txBody>
          <a:bodyPr lIns="0" tIns="0" rIns="0" bIns="0">
            <a:noAutofit/>
          </a:bodyPr>
          <a:lstStyle/>
          <a:p>
            <a:pPr marL="361950" indent="-361950" eaLnBrk="1" fontAlgn="auto" hangingPunct="1">
              <a:spcBef>
                <a:spcPts val="0"/>
              </a:spcBef>
              <a:spcAft>
                <a:spcPts val="0"/>
              </a:spcAft>
              <a:defRPr/>
            </a:pPr>
            <a:r>
              <a:rPr lang="en-US" dirty="0" smtClean="0">
                <a:solidFill>
                  <a:sysClr val="windowText" lastClr="000000"/>
                </a:solidFill>
              </a:rPr>
              <a:t>Policy makers can better assess the current situation, make more informed decisions, and measure progress over time and relative to other nations</a:t>
            </a:r>
          </a:p>
          <a:p>
            <a:pPr eaLnBrk="1" fontAlgn="auto" hangingPunct="1">
              <a:spcBef>
                <a:spcPts val="0"/>
              </a:spcBef>
              <a:spcAft>
                <a:spcPts val="0"/>
              </a:spcAft>
              <a:defRPr/>
            </a:pPr>
            <a:endParaRPr lang="en-US" dirty="0" smtClean="0">
              <a:solidFill>
                <a:sysClr val="windowText" lastClr="000000"/>
              </a:solidFill>
            </a:endParaRPr>
          </a:p>
          <a:p>
            <a:pPr eaLnBrk="1" fontAlgn="auto" hangingPunct="1">
              <a:spcBef>
                <a:spcPts val="0"/>
              </a:spcBef>
              <a:spcAft>
                <a:spcPts val="0"/>
              </a:spcAft>
              <a:defRPr/>
            </a:pPr>
            <a:r>
              <a:rPr lang="en-US" dirty="0" smtClean="0">
                <a:solidFill>
                  <a:sysClr val="windowText" lastClr="000000"/>
                </a:solidFill>
              </a:rPr>
              <a:t>Better coordination in government</a:t>
            </a:r>
          </a:p>
          <a:p>
            <a:pPr eaLnBrk="1" fontAlgn="auto" hangingPunct="1">
              <a:spcBef>
                <a:spcPts val="0"/>
              </a:spcBef>
              <a:spcAft>
                <a:spcPts val="0"/>
              </a:spcAft>
              <a:defRPr/>
            </a:pPr>
            <a:endParaRPr lang="en-US" dirty="0" smtClean="0">
              <a:solidFill>
                <a:sysClr val="windowText" lastClr="000000"/>
              </a:solidFill>
            </a:endParaRPr>
          </a:p>
          <a:p>
            <a:pPr eaLnBrk="1" fontAlgn="auto" hangingPunct="1">
              <a:spcBef>
                <a:spcPts val="0"/>
              </a:spcBef>
              <a:spcAft>
                <a:spcPts val="0"/>
              </a:spcAft>
              <a:defRPr/>
            </a:pPr>
            <a:r>
              <a:rPr lang="en-US" dirty="0" smtClean="0">
                <a:solidFill>
                  <a:sysClr val="windowText" lastClr="000000"/>
                </a:solidFill>
              </a:rPr>
              <a:t>Data to advocate necessary reforms and evaluate their impact on societal welfare</a:t>
            </a:r>
          </a:p>
          <a:p>
            <a:pPr algn="ctr" eaLnBrk="1" fontAlgn="auto" hangingPunct="1">
              <a:spcBef>
                <a:spcPts val="0"/>
              </a:spcBef>
              <a:spcAft>
                <a:spcPts val="0"/>
              </a:spcAft>
              <a:buFontTx/>
              <a:buNone/>
              <a:defRPr/>
            </a:pPr>
            <a:endParaRPr lang="en-US" dirty="0">
              <a:solidFill>
                <a:sysClr val="windowText" lastClr="000000"/>
              </a:solidFill>
            </a:endParaRPr>
          </a:p>
        </p:txBody>
      </p:sp>
      <p:sp>
        <p:nvSpPr>
          <p:cNvPr id="3" name="Title 2"/>
          <p:cNvSpPr>
            <a:spLocks noGrp="1"/>
          </p:cNvSpPr>
          <p:nvPr>
            <p:ph type="title"/>
          </p:nvPr>
        </p:nvSpPr>
        <p:spPr>
          <a:xfrm>
            <a:off x="428625" y="285750"/>
            <a:ext cx="8229600" cy="1143000"/>
          </a:xfrm>
        </p:spPr>
        <p:txBody>
          <a:bodyPr/>
          <a:lstStyle/>
          <a:p>
            <a:pPr eaLnBrk="1" fontAlgn="auto" hangingPunct="1">
              <a:spcBef>
                <a:spcPts val="0"/>
              </a:spcBef>
              <a:spcAft>
                <a:spcPts val="0"/>
              </a:spcAft>
              <a:defRPr/>
            </a:pPr>
            <a:r>
              <a:rPr lang="en-US" sz="4000" b="1" dirty="0" smtClean="0">
                <a:solidFill>
                  <a:schemeClr val="accent6">
                    <a:lumMod val="75000"/>
                  </a:schemeClr>
                </a:solidFill>
              </a:rPr>
              <a:t>The benefits</a:t>
            </a:r>
            <a:r>
              <a:rPr lang="en-US" sz="4000" b="1" dirty="0" smtClean="0">
                <a:solidFill>
                  <a:schemeClr val="tx1">
                    <a:alpha val="100000"/>
                  </a:schemeClr>
                </a:solidFill>
              </a:rPr>
              <a:t> </a:t>
            </a:r>
            <a:r>
              <a:rPr lang="en-US" sz="4000" b="1" dirty="0" smtClean="0">
                <a:solidFill>
                  <a:srgbClr val="0070C0"/>
                </a:solidFill>
              </a:rPr>
              <a:t>for Policy Makers</a:t>
            </a:r>
            <a:endParaRPr lang="en-US" sz="4000" dirty="0">
              <a:solidFill>
                <a:srgbClr val="0070C0"/>
              </a:solidFill>
            </a:endParaRPr>
          </a:p>
        </p:txBody>
      </p:sp>
      <p:pic>
        <p:nvPicPr>
          <p:cNvPr id="67588" name="Picture 2"/>
          <p:cNvPicPr>
            <a:picLocks noChangeAspect="1" noChangeArrowheads="1"/>
          </p:cNvPicPr>
          <p:nvPr/>
        </p:nvPicPr>
        <p:blipFill>
          <a:blip r:embed="rId2" cstate="print"/>
          <a:srcRect/>
          <a:stretch>
            <a:fillRect/>
          </a:stretch>
        </p:blipFill>
        <p:spPr bwMode="auto">
          <a:xfrm>
            <a:off x="0" y="6215063"/>
            <a:ext cx="9144000" cy="64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600200"/>
            <a:ext cx="8229600" cy="4257675"/>
          </a:xfrm>
        </p:spPr>
        <p:txBody>
          <a:bodyPr>
            <a:normAutofit/>
          </a:bodyPr>
          <a:lstStyle/>
          <a:p>
            <a:pPr algn="ctr" eaLnBrk="1" fontAlgn="auto" hangingPunct="1">
              <a:spcBef>
                <a:spcPts val="0"/>
              </a:spcBef>
              <a:spcAft>
                <a:spcPts val="0"/>
              </a:spcAft>
              <a:buFontTx/>
              <a:buNone/>
              <a:defRPr/>
            </a:pPr>
            <a:endParaRPr lang="en-GB" dirty="0" smtClean="0">
              <a:solidFill>
                <a:srgbClr val="CC0000"/>
              </a:solidFill>
            </a:endParaRPr>
          </a:p>
          <a:p>
            <a:pPr eaLnBrk="1" fontAlgn="auto" hangingPunct="1">
              <a:spcBef>
                <a:spcPts val="0"/>
              </a:spcBef>
              <a:spcAft>
                <a:spcPts val="0"/>
              </a:spcAft>
              <a:defRPr/>
            </a:pPr>
            <a:r>
              <a:rPr lang="en-US" dirty="0" smtClean="0">
                <a:solidFill>
                  <a:sysClr val="windowText" lastClr="000000"/>
                </a:solidFill>
              </a:rPr>
              <a:t>By highlighting the issues that genuinely matter to a society, a set of progress measures can help a country best meet the needs of its citizens by focusing attention on </a:t>
            </a:r>
            <a:r>
              <a:rPr lang="en-US" b="1" dirty="0" smtClean="0">
                <a:solidFill>
                  <a:sysClr val="windowText" lastClr="000000"/>
                </a:solidFill>
              </a:rPr>
              <a:t>the key </a:t>
            </a:r>
            <a:r>
              <a:rPr lang="en-US" dirty="0" smtClean="0">
                <a:solidFill>
                  <a:sysClr val="windowText" lastClr="000000"/>
                </a:solidFill>
              </a:rPr>
              <a:t>outcomes</a:t>
            </a:r>
          </a:p>
          <a:p>
            <a:pPr eaLnBrk="1" fontAlgn="auto" hangingPunct="1">
              <a:spcBef>
                <a:spcPts val="0"/>
              </a:spcBef>
              <a:spcAft>
                <a:spcPts val="0"/>
              </a:spcAft>
              <a:defRPr/>
            </a:pPr>
            <a:endParaRPr lang="en-US" dirty="0" smtClean="0">
              <a:solidFill>
                <a:sysClr val="windowText" lastClr="000000"/>
              </a:solidFill>
            </a:endParaRPr>
          </a:p>
          <a:p>
            <a:pPr eaLnBrk="1" fontAlgn="auto" hangingPunct="1">
              <a:spcBef>
                <a:spcPts val="0"/>
              </a:spcBef>
              <a:spcAft>
                <a:spcPts val="0"/>
              </a:spcAft>
              <a:defRPr/>
            </a:pPr>
            <a:r>
              <a:rPr lang="en-US" i="1" dirty="0" smtClean="0">
                <a:solidFill>
                  <a:sysClr val="windowText" lastClr="000000"/>
                </a:solidFill>
              </a:rPr>
              <a:t>‘….transparency has the ability to reduce waste, prevent corruption, and shift resources where they’re truly needed </a:t>
            </a:r>
            <a:endParaRPr lang="en-US" dirty="0">
              <a:solidFill>
                <a:sysClr val="windowText" lastClr="000000"/>
              </a:solidFill>
            </a:endParaRPr>
          </a:p>
        </p:txBody>
      </p:sp>
      <p:sp>
        <p:nvSpPr>
          <p:cNvPr id="3" name="Title 2"/>
          <p:cNvSpPr>
            <a:spLocks noGrp="1"/>
          </p:cNvSpPr>
          <p:nvPr>
            <p:ph type="title"/>
          </p:nvPr>
        </p:nvSpPr>
        <p:spPr>
          <a:xfrm>
            <a:off x="428625" y="285750"/>
            <a:ext cx="8229600" cy="1143000"/>
          </a:xfrm>
        </p:spPr>
        <p:txBody>
          <a:bodyPr/>
          <a:lstStyle/>
          <a:p>
            <a:pPr eaLnBrk="1" fontAlgn="auto" hangingPunct="1">
              <a:spcBef>
                <a:spcPts val="0"/>
              </a:spcBef>
              <a:spcAft>
                <a:spcPts val="0"/>
              </a:spcAft>
              <a:defRPr/>
            </a:pPr>
            <a:r>
              <a:rPr lang="en-US" sz="4000" b="1" dirty="0" smtClean="0">
                <a:solidFill>
                  <a:schemeClr val="accent6">
                    <a:lumMod val="75000"/>
                  </a:schemeClr>
                </a:solidFill>
              </a:rPr>
              <a:t>The benefits</a:t>
            </a:r>
            <a:r>
              <a:rPr lang="en-US" sz="4000" b="1" dirty="0" smtClean="0">
                <a:solidFill>
                  <a:schemeClr val="tx1">
                    <a:alpha val="100000"/>
                  </a:schemeClr>
                </a:solidFill>
              </a:rPr>
              <a:t> </a:t>
            </a:r>
            <a:r>
              <a:rPr lang="en-US" sz="4000" b="1" dirty="0" smtClean="0">
                <a:solidFill>
                  <a:srgbClr val="0070C0"/>
                </a:solidFill>
              </a:rPr>
              <a:t>for Societies</a:t>
            </a:r>
            <a:endParaRPr lang="en-US" sz="4000" dirty="0">
              <a:solidFill>
                <a:srgbClr val="0070C0"/>
              </a:solidFill>
            </a:endParaRPr>
          </a:p>
        </p:txBody>
      </p:sp>
      <p:pic>
        <p:nvPicPr>
          <p:cNvPr id="68612" name="Picture 2"/>
          <p:cNvPicPr>
            <a:picLocks noChangeAspect="1" noChangeArrowheads="1"/>
          </p:cNvPicPr>
          <p:nvPr/>
        </p:nvPicPr>
        <p:blipFill>
          <a:blip r:embed="rId2" cstate="print"/>
          <a:srcRect/>
          <a:stretch>
            <a:fillRect/>
          </a:stretch>
        </p:blipFill>
        <p:spPr bwMode="auto">
          <a:xfrm>
            <a:off x="0" y="6215063"/>
            <a:ext cx="9144000" cy="64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Placeholder 1"/>
          <p:cNvSpPr>
            <a:spLocks noGrp="1"/>
          </p:cNvSpPr>
          <p:nvPr>
            <p:ph type="body" idx="1"/>
          </p:nvPr>
        </p:nvSpPr>
        <p:spPr>
          <a:xfrm>
            <a:off x="571500" y="1571625"/>
            <a:ext cx="8229600" cy="4257675"/>
          </a:xfrm>
        </p:spPr>
        <p:txBody>
          <a:bodyPr/>
          <a:lstStyle/>
          <a:p>
            <a:pPr algn="ctr" eaLnBrk="1" hangingPunct="1">
              <a:spcBef>
                <a:spcPct val="0"/>
              </a:spcBef>
              <a:buFontTx/>
              <a:buNone/>
            </a:pPr>
            <a:endParaRPr lang="en-GB" smtClean="0">
              <a:solidFill>
                <a:srgbClr val="CC0000"/>
              </a:solidFill>
              <a:hlinkClick r:id="rId2"/>
            </a:endParaRPr>
          </a:p>
          <a:p>
            <a:pPr eaLnBrk="1" hangingPunct="1">
              <a:spcBef>
                <a:spcPct val="0"/>
              </a:spcBef>
            </a:pPr>
            <a:endParaRPr lang="en-US" smtClean="0">
              <a:solidFill>
                <a:srgbClr val="000000"/>
              </a:solidFill>
            </a:endParaRPr>
          </a:p>
          <a:p>
            <a:pPr eaLnBrk="1" hangingPunct="1">
              <a:spcBef>
                <a:spcPct val="0"/>
              </a:spcBef>
              <a:buFont typeface="Wingdings" pitchFamily="2" charset="2"/>
              <a:buChar char="ü"/>
            </a:pPr>
            <a:r>
              <a:rPr lang="en-US" smtClean="0">
                <a:solidFill>
                  <a:srgbClr val="000000"/>
                </a:solidFill>
              </a:rPr>
              <a:t>Promote greater accountability</a:t>
            </a:r>
          </a:p>
          <a:p>
            <a:pPr eaLnBrk="1" hangingPunct="1">
              <a:spcBef>
                <a:spcPct val="0"/>
              </a:spcBef>
            </a:pPr>
            <a:endParaRPr lang="en-US" smtClean="0">
              <a:solidFill>
                <a:srgbClr val="000000"/>
              </a:solidFill>
            </a:endParaRPr>
          </a:p>
          <a:p>
            <a:pPr eaLnBrk="1" hangingPunct="1">
              <a:spcBef>
                <a:spcPct val="0"/>
              </a:spcBef>
              <a:buFont typeface="Wingdings" pitchFamily="2" charset="2"/>
              <a:buChar char="ü"/>
            </a:pPr>
            <a:r>
              <a:rPr lang="en-US" smtClean="0">
                <a:solidFill>
                  <a:srgbClr val="000000"/>
                </a:solidFill>
              </a:rPr>
              <a:t>Enhance the quality of public debate</a:t>
            </a:r>
          </a:p>
          <a:p>
            <a:pPr eaLnBrk="1" hangingPunct="1">
              <a:spcBef>
                <a:spcPct val="0"/>
              </a:spcBef>
            </a:pPr>
            <a:endParaRPr lang="en-US" smtClean="0">
              <a:solidFill>
                <a:srgbClr val="000000"/>
              </a:solidFill>
            </a:endParaRPr>
          </a:p>
          <a:p>
            <a:pPr eaLnBrk="1" hangingPunct="1">
              <a:spcBef>
                <a:spcPct val="0"/>
              </a:spcBef>
              <a:buFont typeface="Wingdings" pitchFamily="2" charset="2"/>
              <a:buChar char="ü"/>
            </a:pPr>
            <a:r>
              <a:rPr lang="en-US" smtClean="0">
                <a:solidFill>
                  <a:srgbClr val="000000"/>
                </a:solidFill>
              </a:rPr>
              <a:t>Help communities prioritize resource allocation</a:t>
            </a:r>
          </a:p>
          <a:p>
            <a:pPr algn="ctr" eaLnBrk="1" hangingPunct="1">
              <a:spcBef>
                <a:spcPct val="0"/>
              </a:spcBef>
              <a:buFontTx/>
              <a:buNone/>
            </a:pPr>
            <a:r>
              <a:rPr lang="en-GB" smtClean="0">
                <a:solidFill>
                  <a:srgbClr val="CC0000"/>
                </a:solidFill>
              </a:rPr>
              <a:t/>
            </a:r>
            <a:br>
              <a:rPr lang="en-GB" smtClean="0">
                <a:solidFill>
                  <a:srgbClr val="CC0000"/>
                </a:solidFill>
              </a:rPr>
            </a:br>
            <a:endParaRPr lang="en-US" smtClean="0">
              <a:solidFill>
                <a:srgbClr val="000000"/>
              </a:solidFill>
            </a:endParaRPr>
          </a:p>
        </p:txBody>
      </p:sp>
      <p:sp>
        <p:nvSpPr>
          <p:cNvPr id="3" name="Title 2"/>
          <p:cNvSpPr>
            <a:spLocks noGrp="1"/>
          </p:cNvSpPr>
          <p:nvPr>
            <p:ph type="title"/>
          </p:nvPr>
        </p:nvSpPr>
        <p:spPr>
          <a:xfrm>
            <a:off x="428625" y="285750"/>
            <a:ext cx="8229600" cy="1143000"/>
          </a:xfrm>
        </p:spPr>
        <p:txBody>
          <a:bodyPr/>
          <a:lstStyle/>
          <a:p>
            <a:pPr eaLnBrk="1" fontAlgn="auto" hangingPunct="1">
              <a:spcBef>
                <a:spcPts val="0"/>
              </a:spcBef>
              <a:spcAft>
                <a:spcPts val="0"/>
              </a:spcAft>
              <a:defRPr/>
            </a:pPr>
            <a:r>
              <a:rPr lang="en-US" sz="4000" b="1" dirty="0" smtClean="0">
                <a:solidFill>
                  <a:schemeClr val="accent6">
                    <a:lumMod val="75000"/>
                  </a:schemeClr>
                </a:solidFill>
              </a:rPr>
              <a:t>Progress Measures </a:t>
            </a:r>
            <a:r>
              <a:rPr lang="en-US" sz="4000" b="1" dirty="0" smtClean="0">
                <a:solidFill>
                  <a:srgbClr val="0070C0"/>
                </a:solidFill>
              </a:rPr>
              <a:t>can help to:</a:t>
            </a:r>
            <a:endParaRPr lang="en-US" sz="4000" dirty="0">
              <a:solidFill>
                <a:srgbClr val="0070C0"/>
              </a:solidFill>
            </a:endParaRPr>
          </a:p>
        </p:txBody>
      </p:sp>
      <p:pic>
        <p:nvPicPr>
          <p:cNvPr id="69636"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Placeholder 1"/>
          <p:cNvSpPr>
            <a:spLocks noGrp="1"/>
          </p:cNvSpPr>
          <p:nvPr>
            <p:ph type="body" idx="1"/>
          </p:nvPr>
        </p:nvSpPr>
        <p:spPr>
          <a:xfrm>
            <a:off x="357188" y="1714500"/>
            <a:ext cx="8229600" cy="4257675"/>
          </a:xfrm>
        </p:spPr>
        <p:txBody>
          <a:bodyPr/>
          <a:lstStyle/>
          <a:p>
            <a:pPr algn="ctr" eaLnBrk="1" hangingPunct="1">
              <a:spcBef>
                <a:spcPct val="0"/>
              </a:spcBef>
              <a:buFontTx/>
              <a:buNone/>
            </a:pPr>
            <a:endParaRPr lang="en-GB" smtClean="0">
              <a:solidFill>
                <a:srgbClr val="CC0000"/>
              </a:solidFill>
              <a:hlinkClick r:id="rId2"/>
            </a:endParaRPr>
          </a:p>
          <a:p>
            <a:pPr algn="ctr" eaLnBrk="1" hangingPunct="1">
              <a:spcBef>
                <a:spcPct val="0"/>
              </a:spcBef>
              <a:buFontTx/>
              <a:buNone/>
            </a:pPr>
            <a:r>
              <a:rPr lang="en-US" sz="3200" smtClean="0">
                <a:solidFill>
                  <a:srgbClr val="000000"/>
                </a:solidFill>
              </a:rPr>
              <a:t>Enhance democracy…</a:t>
            </a:r>
          </a:p>
          <a:p>
            <a:pPr algn="ctr" eaLnBrk="1" hangingPunct="1">
              <a:spcBef>
                <a:spcPct val="0"/>
              </a:spcBef>
              <a:buFontTx/>
              <a:buNone/>
            </a:pPr>
            <a:endParaRPr lang="en-US" sz="3200" smtClean="0">
              <a:solidFill>
                <a:srgbClr val="000000"/>
              </a:solidFill>
            </a:endParaRPr>
          </a:p>
          <a:p>
            <a:pPr algn="ctr" eaLnBrk="1" hangingPunct="1">
              <a:spcBef>
                <a:spcPct val="0"/>
              </a:spcBef>
              <a:buFontTx/>
              <a:buNone/>
            </a:pPr>
            <a:r>
              <a:rPr lang="en-US" sz="3200" smtClean="0">
                <a:solidFill>
                  <a:srgbClr val="000000"/>
                </a:solidFill>
              </a:rPr>
              <a:t>… enhance decision making…</a:t>
            </a:r>
          </a:p>
          <a:p>
            <a:pPr algn="ctr" eaLnBrk="1" hangingPunct="1">
              <a:spcBef>
                <a:spcPct val="0"/>
              </a:spcBef>
              <a:buFontTx/>
              <a:buNone/>
            </a:pPr>
            <a:endParaRPr lang="en-US" sz="3200" smtClean="0">
              <a:solidFill>
                <a:srgbClr val="000000"/>
              </a:solidFill>
            </a:endParaRPr>
          </a:p>
          <a:p>
            <a:pPr algn="ctr" eaLnBrk="1" hangingPunct="1">
              <a:spcBef>
                <a:spcPct val="0"/>
              </a:spcBef>
              <a:buFontTx/>
              <a:buNone/>
            </a:pPr>
            <a:r>
              <a:rPr lang="en-US" sz="3200" smtClean="0">
                <a:solidFill>
                  <a:srgbClr val="000000"/>
                </a:solidFill>
              </a:rPr>
              <a:t>… and so generate progress</a:t>
            </a:r>
            <a:r>
              <a:rPr lang="en-GB" smtClean="0">
                <a:solidFill>
                  <a:srgbClr val="CC0000"/>
                </a:solidFill>
              </a:rPr>
              <a:t/>
            </a:r>
            <a:br>
              <a:rPr lang="en-GB" smtClean="0">
                <a:solidFill>
                  <a:srgbClr val="CC0000"/>
                </a:solidFill>
              </a:rPr>
            </a:br>
            <a:endParaRPr lang="en-US" smtClean="0">
              <a:solidFill>
                <a:srgbClr val="000000"/>
              </a:solidFill>
            </a:endParaRPr>
          </a:p>
        </p:txBody>
      </p:sp>
      <p:sp>
        <p:nvSpPr>
          <p:cNvPr id="3" name="Title 2"/>
          <p:cNvSpPr>
            <a:spLocks noGrp="1"/>
          </p:cNvSpPr>
          <p:nvPr>
            <p:ph type="title"/>
          </p:nvPr>
        </p:nvSpPr>
        <p:spPr>
          <a:xfrm>
            <a:off x="428625" y="285750"/>
            <a:ext cx="8229600" cy="1143000"/>
          </a:xfrm>
        </p:spPr>
        <p:txBody>
          <a:bodyPr/>
          <a:lstStyle/>
          <a:p>
            <a:pPr eaLnBrk="1" fontAlgn="auto" hangingPunct="1">
              <a:spcBef>
                <a:spcPts val="0"/>
              </a:spcBef>
              <a:spcAft>
                <a:spcPts val="0"/>
              </a:spcAft>
              <a:defRPr/>
            </a:pPr>
            <a:r>
              <a:rPr lang="en-US" sz="4000" b="1" dirty="0" smtClean="0">
                <a:solidFill>
                  <a:schemeClr val="accent6">
                    <a:lumMod val="75000"/>
                  </a:schemeClr>
                </a:solidFill>
              </a:rPr>
              <a:t>Progress Measures </a:t>
            </a:r>
            <a:r>
              <a:rPr lang="en-US" sz="4000" b="1" dirty="0" smtClean="0">
                <a:solidFill>
                  <a:srgbClr val="0070C0"/>
                </a:solidFill>
              </a:rPr>
              <a:t>can help to:</a:t>
            </a:r>
            <a:endParaRPr lang="en-US" sz="4000" dirty="0">
              <a:solidFill>
                <a:srgbClr val="0070C0"/>
              </a:solidFill>
            </a:endParaRPr>
          </a:p>
        </p:txBody>
      </p:sp>
      <p:pic>
        <p:nvPicPr>
          <p:cNvPr id="70660" name="Picture 2"/>
          <p:cNvPicPr>
            <a:picLocks noChangeAspect="1" noChangeArrowheads="1"/>
          </p:cNvPicPr>
          <p:nvPr/>
        </p:nvPicPr>
        <p:blipFill>
          <a:blip r:embed="rId3" cstate="print"/>
          <a:srcRect/>
          <a:stretch>
            <a:fillRect/>
          </a:stretch>
        </p:blipFill>
        <p:spPr bwMode="auto">
          <a:xfrm>
            <a:off x="0" y="6215063"/>
            <a:ext cx="9144000" cy="64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2"/>
          <p:cNvPicPr>
            <a:picLocks noChangeAspect="1" noChangeArrowheads="1"/>
          </p:cNvPicPr>
          <p:nvPr/>
        </p:nvPicPr>
        <p:blipFill>
          <a:blip r:embed="rId2" cstate="print"/>
          <a:srcRect/>
          <a:stretch>
            <a:fillRect/>
          </a:stretch>
        </p:blipFill>
        <p:spPr bwMode="auto">
          <a:xfrm>
            <a:off x="0" y="6215063"/>
            <a:ext cx="9144000" cy="642937"/>
          </a:xfrm>
          <a:prstGeom prst="rect">
            <a:avLst/>
          </a:prstGeom>
          <a:noFill/>
          <a:ln w="9525">
            <a:noFill/>
            <a:miter lim="800000"/>
            <a:headEnd/>
            <a:tailEnd/>
          </a:ln>
        </p:spPr>
      </p:pic>
      <p:sp>
        <p:nvSpPr>
          <p:cNvPr id="6" name="Text Placeholder 1"/>
          <p:cNvSpPr txBox="1">
            <a:spLocks/>
          </p:cNvSpPr>
          <p:nvPr/>
        </p:nvSpPr>
        <p:spPr bwMode="auto">
          <a:xfrm>
            <a:off x="428596" y="4857760"/>
            <a:ext cx="8229600" cy="7858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lang="en-GB" sz="2800" kern="0" dirty="0">
                <a:solidFill>
                  <a:schemeClr val="accent6">
                    <a:lumMod val="75000"/>
                  </a:schemeClr>
                </a:solidFill>
                <a:latin typeface="+mn-lt"/>
              </a:rPr>
              <a:t>a</a:t>
            </a:r>
            <a:r>
              <a:rPr kumimoji="0" lang="en-GB" sz="2800" b="0" i="0" u="none" strike="noStrike" kern="0" cap="none" spc="0" normalizeH="0" baseline="0" noProof="0" dirty="0" smtClean="0">
                <a:ln>
                  <a:noFill/>
                </a:ln>
                <a:solidFill>
                  <a:schemeClr val="accent6">
                    <a:lumMod val="75000"/>
                  </a:schemeClr>
                </a:solidFill>
                <a:effectLst/>
                <a:uLnTx/>
                <a:uFillTx/>
                <a:latin typeface="+mn-lt"/>
              </a:rPr>
              <a:t>dolfo.morrone@oecd.org</a:t>
            </a:r>
            <a:endParaRPr kumimoji="0" lang="en-US" sz="2800" b="0" i="0" u="none" strike="noStrike" kern="0" cap="none" spc="0" normalizeH="0" baseline="0" noProof="0" dirty="0" smtClean="0">
              <a:ln>
                <a:noFill/>
              </a:ln>
              <a:solidFill>
                <a:schemeClr val="accent6">
                  <a:lumMod val="75000"/>
                </a:schemeClr>
              </a:solidFill>
              <a:effectLst/>
              <a:uLnTx/>
              <a:uFillTx/>
              <a:latin typeface="+mn-lt"/>
            </a:endParaRPr>
          </a:p>
        </p:txBody>
      </p:sp>
      <p:sp>
        <p:nvSpPr>
          <p:cNvPr id="9" name="Rectangle 8"/>
          <p:cNvSpPr/>
          <p:nvPr/>
        </p:nvSpPr>
        <p:spPr>
          <a:xfrm>
            <a:off x="214283" y="1928802"/>
            <a:ext cx="8715436"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Thank you for your attention</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ontemporary blue design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2.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C922B83EA69B479B363DC49385F4C6" ma:contentTypeVersion="0" ma:contentTypeDescription="Create a new document." ma:contentTypeScope="" ma:versionID="10fbb0f0b4b5e313806f773231e29cd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9FB890-B09C-4D26-A067-889571AAB412}">
  <ds:schemaRefs>
    <ds:schemaRef ds:uri="http://schemas.microsoft.com/office/2006/metadata/properties"/>
  </ds:schemaRefs>
</ds:datastoreItem>
</file>

<file path=customXml/itemProps2.xml><?xml version="1.0" encoding="utf-8"?>
<ds:datastoreItem xmlns:ds="http://schemas.openxmlformats.org/officeDocument/2006/customXml" ds:itemID="{0CB40DF9-07D6-437D-9277-08998A7F82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5CF0DCB6-9FF1-432C-BBBF-FC91EF4EBB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Contemporary blue design template</Template>
  <TotalTime>0</TotalTime>
  <Words>2023</Words>
  <Application>Microsoft Office PowerPoint</Application>
  <PresentationFormat>On-screen Show (4:3)</PresentationFormat>
  <Paragraphs>206</Paragraphs>
  <Slides>27</Slides>
  <Notes>17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Contemporary blue design template</vt:lpstr>
      <vt:lpstr>Slide 1</vt:lpstr>
      <vt:lpstr>Slide 2</vt:lpstr>
      <vt:lpstr>But it doesn’t give a full picture of social progress and well-being</vt:lpstr>
      <vt:lpstr>Slide 4</vt:lpstr>
      <vt:lpstr>Growing inequalities</vt:lpstr>
      <vt:lpstr>Slide 6</vt:lpstr>
      <vt:lpstr>Slide 7</vt:lpstr>
      <vt:lpstr>A growing movement</vt:lpstr>
      <vt:lpstr>  Commission on “Measurement of economic performance and social progress”</vt:lpstr>
      <vt:lpstr>Why a Global Project ?</vt:lpstr>
      <vt:lpstr>Progress indicators as structural DNA codes </vt:lpstr>
      <vt:lpstr>The Global Project Philosophy </vt:lpstr>
      <vt:lpstr>The GP as a network of networks</vt:lpstr>
      <vt:lpstr>Establishment and co-ordination of Regional Working Groups</vt:lpstr>
      <vt:lpstr>Organisation of  Meetings/Workshops</vt:lpstr>
      <vt:lpstr>The 3rd OECD World forum</vt:lpstr>
      <vt:lpstr>Training courses</vt:lpstr>
      <vt:lpstr>Knowledge Base on Initiatives to Measure Progress</vt:lpstr>
      <vt:lpstr>Wiki-progress</vt:lpstr>
      <vt:lpstr>www.wikiprogress.org</vt:lpstr>
      <vt:lpstr>The benefits</vt:lpstr>
      <vt:lpstr>The benefits for Citizens</vt:lpstr>
      <vt:lpstr>The benefits for Policy Makers</vt:lpstr>
      <vt:lpstr>The benefits for Societies</vt:lpstr>
      <vt:lpstr>Progress Measures can help to:</vt:lpstr>
      <vt:lpstr>Progress Measures can help to:</vt:lpstr>
      <vt:lpstr>Slide 27</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2009-04-01T15:38:44Z</dcterms:created>
  <dcterms:modified xsi:type="dcterms:W3CDTF">2009-11-12T08:06:50Z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TC100738461033</vt:lpwstr>
  </property>
  <property fmtid="{D5CDD505-2E9C-101B-9397-08002B2CF9AE}" pid="3" name="ContentTypeId">
    <vt:lpwstr>0x01010023C922B83EA69B479B363DC49385F4C6</vt:lpwstr>
  </property>
</Properties>
</file>